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447" r:id="rId3"/>
    <p:sldId id="448" r:id="rId4"/>
    <p:sldId id="501" r:id="rId5"/>
    <p:sldId id="502" r:id="rId6"/>
    <p:sldId id="431" r:id="rId7"/>
    <p:sldId id="503" r:id="rId8"/>
    <p:sldId id="504" r:id="rId9"/>
    <p:sldId id="505" r:id="rId10"/>
    <p:sldId id="506" r:id="rId12"/>
    <p:sldId id="507" r:id="rId13"/>
    <p:sldId id="508" r:id="rId14"/>
    <p:sldId id="509" r:id="rId15"/>
    <p:sldId id="510" r:id="rId16"/>
    <p:sldId id="511" r:id="rId17"/>
    <p:sldId id="512" r:id="rId18"/>
    <p:sldId id="513" r:id="rId19"/>
    <p:sldId id="514" r:id="rId20"/>
    <p:sldId id="515" r:id="rId21"/>
    <p:sldId id="516" r:id="rId22"/>
    <p:sldId id="517" r:id="rId23"/>
    <p:sldId id="518" r:id="rId24"/>
    <p:sldId id="519" r:id="rId25"/>
    <p:sldId id="520" r:id="rId26"/>
    <p:sldId id="521" r:id="rId27"/>
    <p:sldId id="522" r:id="rId28"/>
    <p:sldId id="523" r:id="rId29"/>
    <p:sldId id="524" r:id="rId30"/>
    <p:sldId id="525" r:id="rId31"/>
    <p:sldId id="526" r:id="rId32"/>
    <p:sldId id="527" r:id="rId33"/>
    <p:sldId id="528" r:id="rId34"/>
    <p:sldId id="529" r:id="rId35"/>
    <p:sldId id="530" r:id="rId36"/>
    <p:sldId id="531" r:id="rId37"/>
    <p:sldId id="532" r:id="rId38"/>
    <p:sldId id="533" r:id="rId39"/>
    <p:sldId id="534" r:id="rId40"/>
    <p:sldId id="537" r:id="rId41"/>
    <p:sldId id="538" r:id="rId42"/>
    <p:sldId id="540" r:id="rId43"/>
    <p:sldId id="539" r:id="rId44"/>
    <p:sldId id="359" r:id="rId45"/>
  </p:sldIdLst>
  <p:sldSz cx="12190095" cy="6859270"/>
  <p:notesSz cx="6858000" cy="9144000"/>
  <p:defaultTextStyle>
    <a:defPPr>
      <a:defRPr lang="zh-CN"/>
    </a:defPPr>
    <a:lvl1pPr marL="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B050"/>
    <a:srgbClr val="00B0F0"/>
    <a:srgbClr val="FDCD5F"/>
    <a:srgbClr val="55C1E7"/>
    <a:srgbClr val="93B784"/>
    <a:srgbClr val="1B90A2"/>
    <a:srgbClr val="A6A6A6"/>
    <a:srgbClr val="595E64"/>
    <a:srgbClr val="4FCC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94" autoAdjust="0"/>
    <p:restoredTop sz="94238" autoAdjust="0"/>
  </p:normalViewPr>
  <p:slideViewPr>
    <p:cSldViewPr snapToGrid="0" showGuides="1">
      <p:cViewPr>
        <p:scale>
          <a:sx n="66" d="100"/>
          <a:sy n="66" d="100"/>
        </p:scale>
        <p:origin x="-978" y="-120"/>
      </p:cViewPr>
      <p:guideLst>
        <p:guide orient="horz" pos="-34"/>
        <p:guide pos="-3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8" Type="http://schemas.openxmlformats.org/officeDocument/2006/relationships/tableStyles" Target="tableStyles.xml"/><Relationship Id="rId47" Type="http://schemas.openxmlformats.org/officeDocument/2006/relationships/viewProps" Target="viewProps.xml"/><Relationship Id="rId46" Type="http://schemas.openxmlformats.org/officeDocument/2006/relationships/presProps" Target="presProps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4E0BC6-38A4-47D2-A16E-1969BFB3BA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111FDB-DAD7-4D52-9BAA-09527333435C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54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108839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63258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217678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272097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580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000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195" algn="l" defTabSz="108839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zh-CN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　　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7388" y="1143000"/>
            <a:ext cx="5483225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E111FDB-DAD7-4D52-9BAA-09527333435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3"/>
            <a:ext cx="9142810" cy="2388153"/>
          </a:xfrm>
        </p:spPr>
        <p:txBody>
          <a:bodyPr anchor="b"/>
          <a:lstStyle>
            <a:lvl1pPr algn="ctr">
              <a:defRPr sz="71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2"/>
            <a:ext cx="9142810" cy="1656145"/>
          </a:xfrm>
        </p:spPr>
        <p:txBody>
          <a:bodyPr/>
          <a:lstStyle>
            <a:lvl1pPr marL="0" indent="0" algn="ctr">
              <a:buNone/>
              <a:defRPr sz="2900"/>
            </a:lvl1pPr>
            <a:lvl2pPr marL="544195" indent="0" algn="ctr">
              <a:buNone/>
              <a:defRPr sz="2400"/>
            </a:lvl2pPr>
            <a:lvl3pPr marL="1088390" indent="0" algn="ctr">
              <a:buNone/>
              <a:defRPr sz="2100"/>
            </a:lvl3pPr>
            <a:lvl4pPr marL="1632585" indent="0" algn="ctr">
              <a:buNone/>
              <a:defRPr sz="1900"/>
            </a:lvl4pPr>
            <a:lvl5pPr marL="2176780" indent="0" algn="ctr">
              <a:buNone/>
              <a:defRPr sz="1900"/>
            </a:lvl5pPr>
            <a:lvl6pPr marL="2720975" indent="0" algn="ctr">
              <a:buNone/>
              <a:defRPr sz="1900"/>
            </a:lvl6pPr>
            <a:lvl7pPr marL="3265805" indent="0" algn="ctr">
              <a:buNone/>
              <a:defRPr sz="1900"/>
            </a:lvl7pPr>
            <a:lvl8pPr marL="3810000" indent="0" algn="ctr">
              <a:buNone/>
              <a:defRPr sz="1900"/>
            </a:lvl8pPr>
            <a:lvl9pPr marL="4354195" indent="0" algn="ctr">
              <a:buNone/>
              <a:defRPr sz="19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5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80"/>
          <a:stretch>
            <a:fillRect/>
          </a:stretch>
        </p:blipFill>
        <p:spPr>
          <a:xfrm>
            <a:off x="-5882" y="6315176"/>
            <a:ext cx="12190413" cy="5444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16"/>
          <a:stretch>
            <a:fillRect/>
          </a:stretch>
        </p:blipFill>
        <p:spPr>
          <a:xfrm>
            <a:off x="0" y="0"/>
            <a:ext cx="12190413" cy="73913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80"/>
          <a:stretch>
            <a:fillRect/>
          </a:stretch>
        </p:blipFill>
        <p:spPr>
          <a:xfrm>
            <a:off x="0" y="6315176"/>
            <a:ext cx="12190413" cy="544412"/>
          </a:xfrm>
          <a:prstGeom prst="rect">
            <a:avLst/>
          </a:prstGeom>
        </p:spPr>
      </p:pic>
      <p:grpSp>
        <p:nvGrpSpPr>
          <p:cNvPr id="9" name="组合 8"/>
          <p:cNvGrpSpPr/>
          <p:nvPr userDrawn="1"/>
        </p:nvGrpSpPr>
        <p:grpSpPr>
          <a:xfrm>
            <a:off x="694599" y="134576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10" name="等腰三角形 9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等腰三角形 10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等腰三角形 11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1231310" y="72394"/>
            <a:ext cx="10514231" cy="62559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1" y="1710134"/>
            <a:ext cx="10514231" cy="2853398"/>
          </a:xfrm>
        </p:spPr>
        <p:txBody>
          <a:bodyPr anchor="b"/>
          <a:lstStyle>
            <a:lvl1pPr>
              <a:defRPr sz="71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1" y="4590527"/>
            <a:ext cx="10514231" cy="1500534"/>
          </a:xfrm>
        </p:spPr>
        <p:txBody>
          <a:bodyPr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54419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8839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63258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1767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272097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26580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381000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354195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365211"/>
            <a:ext cx="10514231" cy="1325870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80" y="1681552"/>
            <a:ext cx="5157115" cy="824103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195" indent="0">
              <a:buNone/>
              <a:defRPr sz="2400" b="1"/>
            </a:lvl2pPr>
            <a:lvl3pPr marL="1088390" indent="0">
              <a:buNone/>
              <a:defRPr sz="2100" b="1"/>
            </a:lvl3pPr>
            <a:lvl4pPr marL="1632585" indent="0">
              <a:buNone/>
              <a:defRPr sz="1900" b="1"/>
            </a:lvl4pPr>
            <a:lvl5pPr marL="2176780" indent="0">
              <a:buNone/>
              <a:defRPr sz="1900" b="1"/>
            </a:lvl5pPr>
            <a:lvl6pPr marL="2720975" indent="0">
              <a:buNone/>
              <a:defRPr sz="1900" b="1"/>
            </a:lvl6pPr>
            <a:lvl7pPr marL="3265805" indent="0">
              <a:buNone/>
              <a:defRPr sz="1900" b="1"/>
            </a:lvl7pPr>
            <a:lvl8pPr marL="3810000" indent="0">
              <a:buNone/>
              <a:defRPr sz="1900" b="1"/>
            </a:lvl8pPr>
            <a:lvl9pPr marL="4354195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80" y="2505655"/>
            <a:ext cx="5157115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7" y="1681552"/>
            <a:ext cx="5182513" cy="824103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195" indent="0">
              <a:buNone/>
              <a:defRPr sz="2400" b="1"/>
            </a:lvl2pPr>
            <a:lvl3pPr marL="1088390" indent="0">
              <a:buNone/>
              <a:defRPr sz="2100" b="1"/>
            </a:lvl3pPr>
            <a:lvl4pPr marL="1632585" indent="0">
              <a:buNone/>
              <a:defRPr sz="1900" b="1"/>
            </a:lvl4pPr>
            <a:lvl5pPr marL="2176780" indent="0">
              <a:buNone/>
              <a:defRPr sz="1900" b="1"/>
            </a:lvl5pPr>
            <a:lvl6pPr marL="2720975" indent="0">
              <a:buNone/>
              <a:defRPr sz="1900" b="1"/>
            </a:lvl6pPr>
            <a:lvl7pPr marL="3265805" indent="0">
              <a:buNone/>
              <a:defRPr sz="1900" b="1"/>
            </a:lvl7pPr>
            <a:lvl8pPr marL="3810000" indent="0">
              <a:buNone/>
              <a:defRPr sz="1900" b="1"/>
            </a:lvl8pPr>
            <a:lvl9pPr marL="4354195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7" y="2505655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9116"/>
          <a:stretch>
            <a:fillRect/>
          </a:stretch>
        </p:blipFill>
        <p:spPr>
          <a:xfrm>
            <a:off x="0" y="0"/>
            <a:ext cx="12190413" cy="739139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80"/>
          <a:stretch>
            <a:fillRect/>
          </a:stretch>
        </p:blipFill>
        <p:spPr>
          <a:xfrm>
            <a:off x="0" y="6315176"/>
            <a:ext cx="12190413" cy="544412"/>
          </a:xfrm>
          <a:prstGeom prst="rect">
            <a:avLst/>
          </a:prstGeom>
        </p:spPr>
      </p:pic>
      <p:grpSp>
        <p:nvGrpSpPr>
          <p:cNvPr id="7" name="组合 6"/>
          <p:cNvGrpSpPr/>
          <p:nvPr userDrawn="1"/>
        </p:nvGrpSpPr>
        <p:grpSpPr>
          <a:xfrm>
            <a:off x="694599" y="141307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8" name="等腰三角形 7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等腰三角形 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标题 1"/>
          <p:cNvSpPr>
            <a:spLocks noGrp="1"/>
          </p:cNvSpPr>
          <p:nvPr>
            <p:ph type="title"/>
          </p:nvPr>
        </p:nvSpPr>
        <p:spPr>
          <a:xfrm>
            <a:off x="1231310" y="147324"/>
            <a:ext cx="10514231" cy="625596"/>
          </a:xfrm>
        </p:spPr>
        <p:txBody>
          <a:bodyPr>
            <a:noAutofit/>
          </a:bodyPr>
          <a:lstStyle>
            <a:lvl1pPr>
              <a:defRPr sz="3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2" name="内容占位符 2"/>
          <p:cNvSpPr>
            <a:spLocks noGrp="1"/>
          </p:cNvSpPr>
          <p:nvPr>
            <p:ph sz="half" idx="1"/>
          </p:nvPr>
        </p:nvSpPr>
        <p:spPr>
          <a:xfrm>
            <a:off x="638895" y="1086137"/>
            <a:ext cx="11106646" cy="4875092"/>
          </a:xfrm>
        </p:spPr>
        <p:txBody>
          <a:bodyPr/>
          <a:lstStyle>
            <a:lvl1pPr marL="272415" indent="-381635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l"/>
              <a:defRPr kumimoji="0" lang="en-US" altLang="zh-CN" sz="2800" b="0" i="0" u="none" strike="noStrike" kern="0" cap="none" spc="0" normalizeH="0" baseline="0" noProof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ea"/>
              </a:defRPr>
            </a:lvl1pPr>
            <a:lvl2pPr marL="853440" indent="-381635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Ø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216660" indent="-237490" eaLnBrk="1" fontAlgn="auto" latinLnBrk="0" hangingPunct="1">
              <a:lnSpc>
                <a:spcPct val="150000"/>
              </a:lnSpc>
              <a:spcBef>
                <a:spcPts val="0"/>
              </a:spcBef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32585" indent="0">
              <a:lnSpc>
                <a:spcPct val="150000"/>
              </a:lnSpc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 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3" y="987655"/>
            <a:ext cx="6171397" cy="4874754"/>
          </a:xfrm>
        </p:spPr>
        <p:txBody>
          <a:bodyPr/>
          <a:lstStyle>
            <a:lvl1pPr>
              <a:defRPr sz="3800"/>
            </a:lvl1pPr>
            <a:lvl2pPr>
              <a:defRPr sz="33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900"/>
            </a:lvl1pPr>
            <a:lvl2pPr marL="544195" indent="0">
              <a:buNone/>
              <a:defRPr sz="1700"/>
            </a:lvl2pPr>
            <a:lvl3pPr marL="1088390" indent="0">
              <a:buNone/>
              <a:defRPr sz="1400"/>
            </a:lvl3pPr>
            <a:lvl4pPr marL="1632585" indent="0">
              <a:buNone/>
              <a:defRPr sz="1200"/>
            </a:lvl4pPr>
            <a:lvl5pPr marL="2176780" indent="0">
              <a:buNone/>
              <a:defRPr sz="1200"/>
            </a:lvl5pPr>
            <a:lvl6pPr marL="2720975" indent="0">
              <a:buNone/>
              <a:defRPr sz="1200"/>
            </a:lvl6pPr>
            <a:lvl7pPr marL="3265805" indent="0">
              <a:buNone/>
              <a:defRPr sz="1200"/>
            </a:lvl7pPr>
            <a:lvl8pPr marL="3810000" indent="0">
              <a:buNone/>
              <a:defRPr sz="1200"/>
            </a:lvl8pPr>
            <a:lvl9pPr marL="4354195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6"/>
            <a:ext cx="3931725" cy="1600571"/>
          </a:xfrm>
        </p:spPr>
        <p:txBody>
          <a:bodyPr anchor="b"/>
          <a:lstStyle>
            <a:lvl1pPr>
              <a:defRPr sz="38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3" y="987655"/>
            <a:ext cx="6171397" cy="4874754"/>
          </a:xfrm>
        </p:spPr>
        <p:txBody>
          <a:bodyPr/>
          <a:lstStyle>
            <a:lvl1pPr marL="0" indent="0">
              <a:buNone/>
              <a:defRPr sz="3800"/>
            </a:lvl1pPr>
            <a:lvl2pPr marL="544195" indent="0">
              <a:buNone/>
              <a:defRPr sz="3300"/>
            </a:lvl2pPr>
            <a:lvl3pPr marL="1088390" indent="0">
              <a:buNone/>
              <a:defRPr sz="2900"/>
            </a:lvl3pPr>
            <a:lvl4pPr marL="1632585" indent="0">
              <a:buNone/>
              <a:defRPr sz="2400"/>
            </a:lvl4pPr>
            <a:lvl5pPr marL="2176780" indent="0">
              <a:buNone/>
              <a:defRPr sz="2400"/>
            </a:lvl5pPr>
            <a:lvl6pPr marL="2720975" indent="0">
              <a:buNone/>
              <a:defRPr sz="2400"/>
            </a:lvl6pPr>
            <a:lvl7pPr marL="3265805" indent="0">
              <a:buNone/>
              <a:defRPr sz="2400"/>
            </a:lvl7pPr>
            <a:lvl8pPr marL="3810000" indent="0">
              <a:buNone/>
              <a:defRPr sz="2400"/>
            </a:lvl8pPr>
            <a:lvl9pPr marL="4354195" indent="0">
              <a:buNone/>
              <a:defRPr sz="24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6"/>
            <a:ext cx="3931725" cy="3812471"/>
          </a:xfrm>
        </p:spPr>
        <p:txBody>
          <a:bodyPr/>
          <a:lstStyle>
            <a:lvl1pPr marL="0" indent="0">
              <a:buNone/>
              <a:defRPr sz="1900"/>
            </a:lvl1pPr>
            <a:lvl2pPr marL="544195" indent="0">
              <a:buNone/>
              <a:defRPr sz="1700"/>
            </a:lvl2pPr>
            <a:lvl3pPr marL="1088390" indent="0">
              <a:buNone/>
              <a:defRPr sz="1400"/>
            </a:lvl3pPr>
            <a:lvl4pPr marL="1632585" indent="0">
              <a:buNone/>
              <a:defRPr sz="1200"/>
            </a:lvl4pPr>
            <a:lvl5pPr marL="2176780" indent="0">
              <a:buNone/>
              <a:defRPr sz="1200"/>
            </a:lvl5pPr>
            <a:lvl6pPr marL="2720975" indent="0">
              <a:buNone/>
              <a:defRPr sz="1200"/>
            </a:lvl6pPr>
            <a:lvl7pPr marL="3265805" indent="0">
              <a:buNone/>
              <a:defRPr sz="1200"/>
            </a:lvl7pPr>
            <a:lvl8pPr marL="3810000" indent="0">
              <a:buNone/>
              <a:defRPr sz="1200"/>
            </a:lvl8pPr>
            <a:lvl9pPr marL="4354195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1" y="365211"/>
            <a:ext cx="10514231" cy="1325870"/>
          </a:xfrm>
          <a:prstGeom prst="rect">
            <a:avLst/>
          </a:prstGeom>
        </p:spPr>
        <p:txBody>
          <a:bodyPr vert="horz" lIns="108850" tIns="54425" rIns="108850" bIns="54425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1" y="1826048"/>
            <a:ext cx="10514231" cy="4352346"/>
          </a:xfrm>
          <a:prstGeom prst="rect">
            <a:avLst/>
          </a:prstGeom>
        </p:spPr>
        <p:txBody>
          <a:bodyPr vert="horz" lIns="108850" tIns="54425" rIns="108850" bIns="54425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1" y="6357823"/>
            <a:ext cx="2742843" cy="365210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l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C0710-1941-4207-AFC4-70422DBD405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ct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7823"/>
            <a:ext cx="2742843" cy="365210"/>
          </a:xfrm>
          <a:prstGeom prst="rect">
            <a:avLst/>
          </a:prstGeom>
        </p:spPr>
        <p:txBody>
          <a:bodyPr vert="horz" lIns="108850" tIns="54425" rIns="108850" bIns="54425" rtlCol="0" anchor="ctr"/>
          <a:lstStyle>
            <a:lvl1pPr algn="r">
              <a:defRPr sz="1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3F7A2-AB4B-46DB-92F9-EC6C90760ED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slow" p14:dur="1600"/>
    </mc:Choice>
    <mc:Fallback>
      <p:transition spd="slow"/>
    </mc:Fallback>
  </mc:AlternateContent>
  <p:txStyles>
    <p:titleStyle>
      <a:lvl1pPr algn="l" defTabSz="1088390" rtl="0" eaLnBrk="1" latinLnBrk="0" hangingPunct="1">
        <a:lnSpc>
          <a:spcPct val="90000"/>
        </a:lnSpc>
        <a:spcBef>
          <a:spcPct val="0"/>
        </a:spcBef>
        <a:buNone/>
        <a:defRPr sz="5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2415" indent="-272415" algn="l" defTabSz="1088390" rtl="0" eaLnBrk="1" latinLnBrk="0" hangingPunct="1">
        <a:lnSpc>
          <a:spcPct val="90000"/>
        </a:lnSpc>
        <a:spcBef>
          <a:spcPts val="1190"/>
        </a:spcBef>
        <a:buFont typeface="Arial" panose="020B0604020202020204" pitchFamily="34" charset="0"/>
        <a:buChar char="•"/>
        <a:defRPr sz="3300" kern="1200">
          <a:solidFill>
            <a:schemeClr val="tx1"/>
          </a:solidFill>
          <a:latin typeface="+mn-lt"/>
          <a:ea typeface="+mn-ea"/>
          <a:cs typeface="+mn-cs"/>
        </a:defRPr>
      </a:lvl1pPr>
      <a:lvl2pPr marL="816610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2pPr>
      <a:lvl3pPr marL="1360805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05000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449195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993390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537585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4081780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625975" indent="-272415" algn="l" defTabSz="1088390" rtl="0" eaLnBrk="1" latinLnBrk="0" hangingPunct="1">
        <a:lnSpc>
          <a:spcPct val="90000"/>
        </a:lnSpc>
        <a:spcBef>
          <a:spcPts val="59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839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258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678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097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580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000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195" algn="l" defTabSz="1088390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8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4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5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7.png"/><Relationship Id="rId1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171"/>
            <a:ext cx="12159620" cy="6856928"/>
          </a:xfrm>
          <a:prstGeom prst="rect">
            <a:avLst/>
          </a:prstGeom>
          <a:solidFill>
            <a:srgbClr val="1B9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弦形 5"/>
          <p:cNvSpPr/>
          <p:nvPr/>
        </p:nvSpPr>
        <p:spPr>
          <a:xfrm rot="13350635">
            <a:off x="1208216" y="-6702112"/>
            <a:ext cx="10288567" cy="12991975"/>
          </a:xfrm>
          <a:prstGeom prst="chord">
            <a:avLst>
              <a:gd name="adj1" fmla="val 4600706"/>
              <a:gd name="adj2" fmla="val 1895490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22"/>
          <p:cNvSpPr txBox="1"/>
          <p:nvPr/>
        </p:nvSpPr>
        <p:spPr>
          <a:xfrm>
            <a:off x="4295729" y="2215943"/>
            <a:ext cx="40934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5400" b="1" dirty="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开发一</a:t>
            </a:r>
            <a:endParaRPr lang="zh-CN" altLang="en-US" sz="5400" b="1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24"/>
          <p:cNvSpPr txBox="1"/>
          <p:nvPr/>
        </p:nvSpPr>
        <p:spPr>
          <a:xfrm>
            <a:off x="4010880" y="3425157"/>
            <a:ext cx="4663136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smtClean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第七章 网页布局</a:t>
            </a:r>
            <a:endParaRPr lang="zh-CN" altLang="en-US" sz="32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等腰三角形 9"/>
          <p:cNvSpPr/>
          <p:nvPr/>
        </p:nvSpPr>
        <p:spPr>
          <a:xfrm rot="19813541" flipH="1">
            <a:off x="4220515" y="1495209"/>
            <a:ext cx="332591" cy="38602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 flipH="1">
            <a:off x="10365390" y="2606169"/>
            <a:ext cx="1291388" cy="1238691"/>
            <a:chOff x="1720243" y="1975504"/>
            <a:chExt cx="1202722" cy="831130"/>
          </a:xfrm>
        </p:grpSpPr>
        <p:sp>
          <p:nvSpPr>
            <p:cNvPr id="12" name="等腰三角形 11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等腰三角形 15"/>
          <p:cNvSpPr/>
          <p:nvPr/>
        </p:nvSpPr>
        <p:spPr>
          <a:xfrm rot="19813541" flipH="1">
            <a:off x="5643102" y="4267821"/>
            <a:ext cx="332591" cy="386021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30450" y="3244244"/>
            <a:ext cx="1764389" cy="1345355"/>
            <a:chOff x="1720243" y="1975504"/>
            <a:chExt cx="1202722" cy="831130"/>
          </a:xfrm>
        </p:grpSpPr>
        <p:sp>
          <p:nvSpPr>
            <p:cNvPr id="18" name="等腰三角形 17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等腰三角形 21"/>
          <p:cNvSpPr/>
          <p:nvPr/>
        </p:nvSpPr>
        <p:spPr>
          <a:xfrm rot="18000000" flipH="1">
            <a:off x="4161123" y="5220045"/>
            <a:ext cx="443455" cy="28951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1539679" flipH="1">
            <a:off x="2334312" y="5563327"/>
            <a:ext cx="332591" cy="38602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20540864" flipH="1">
            <a:off x="2780865" y="6014316"/>
            <a:ext cx="500937" cy="608870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6300000" flipH="1">
            <a:off x="9480196" y="5193554"/>
            <a:ext cx="443455" cy="28951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 flipH="1">
            <a:off x="10523480" y="5952731"/>
            <a:ext cx="749818" cy="517444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rot="20540864" flipH="1">
            <a:off x="8770070" y="6281271"/>
            <a:ext cx="332591" cy="38602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/>
          <p:cNvSpPr/>
          <p:nvPr/>
        </p:nvSpPr>
        <p:spPr>
          <a:xfrm rot="18000000" flipH="1">
            <a:off x="3744099" y="6292009"/>
            <a:ext cx="443455" cy="289516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rot="18000000" flipH="1">
            <a:off x="2487757" y="2546495"/>
            <a:ext cx="443455" cy="289516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/>
          <p:cNvSpPr/>
          <p:nvPr/>
        </p:nvSpPr>
        <p:spPr>
          <a:xfrm rot="18000000" flipH="1">
            <a:off x="7666020" y="2835023"/>
            <a:ext cx="443455" cy="289516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rot="21257021" flipH="1">
            <a:off x="1625981" y="5451159"/>
            <a:ext cx="702835" cy="754897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布局</a:t>
            </a:r>
            <a:r>
              <a:rPr lang="zh-CN" altLang="en-US" dirty="0"/>
              <a:t>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>
                <a:solidFill>
                  <a:srgbClr val="FF0000"/>
                </a:solidFill>
              </a:rPr>
              <a:t>浮动</a:t>
            </a:r>
            <a:r>
              <a:rPr lang="zh-CN" altLang="en-US" dirty="0" smtClean="0"/>
              <a:t> </a:t>
            </a:r>
            <a:r>
              <a:rPr lang="en-US" altLang="zh-CN" dirty="0"/>
              <a:t>——</a:t>
            </a:r>
            <a:r>
              <a:rPr lang="en-US" altLang="zh-CN" dirty="0" smtClean="0"/>
              <a:t> float</a:t>
            </a:r>
            <a:endParaRPr lang="zh-CN" altLang="en-US" dirty="0"/>
          </a:p>
          <a:p>
            <a:pPr lvl="1"/>
            <a:r>
              <a:rPr lang="zh-CN" altLang="en-US" dirty="0"/>
              <a:t>定义元素在哪个方向浮动，改变页面中对象的前后流动顺序</a:t>
            </a:r>
            <a:endParaRPr lang="zh-CN" altLang="en-US" dirty="0"/>
          </a:p>
          <a:p>
            <a:pPr lvl="1"/>
            <a:endParaRPr lang="zh-CN" altLang="en-US" dirty="0">
              <a:sym typeface="+mn-ea"/>
            </a:endParaRP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  <p:sp>
        <p:nvSpPr>
          <p:cNvPr id="4" name="矩形​​ 1"/>
          <p:cNvSpPr>
            <a:spLocks noChangeArrowheads="1"/>
          </p:cNvSpPr>
          <p:nvPr/>
        </p:nvSpPr>
        <p:spPr bwMode="auto">
          <a:xfrm>
            <a:off x="2691825" y="3805110"/>
            <a:ext cx="4165137" cy="54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08850" tIns="54425" rIns="108850" bIns="54425">
            <a:spAutoFit/>
          </a:bodyPr>
          <a:lstStyle/>
          <a:p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float: </a:t>
            </a:r>
            <a:r>
              <a:rPr lang="en-US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none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en-US" altLang="zh-CN" sz="2800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left 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| </a:t>
            </a:r>
            <a:r>
              <a:rPr lang="en-US" altLang="zh-CN" sz="2800" dirty="0">
                <a:solidFill>
                  <a:srgbClr val="81028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right</a:t>
            </a:r>
            <a:endParaRPr lang="zh-CN" altLang="en-US" sz="2800" dirty="0">
              <a:solidFill>
                <a:srgbClr val="81028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圆角矩形标注 2"/>
          <p:cNvSpPr>
            <a:spLocks noChangeArrowheads="1"/>
          </p:cNvSpPr>
          <p:nvPr/>
        </p:nvSpPr>
        <p:spPr bwMode="auto">
          <a:xfrm>
            <a:off x="2665800" y="2719225"/>
            <a:ext cx="2711390" cy="653708"/>
          </a:xfrm>
          <a:prstGeom prst="wedgeRoundRectCallout">
            <a:avLst>
              <a:gd name="adj1" fmla="val -1199"/>
              <a:gd name="adj2" fmla="val 113042"/>
              <a:gd name="adj3" fmla="val 16667"/>
            </a:avLst>
          </a:prstGeom>
          <a:solidFill>
            <a:schemeClr val="bg1"/>
          </a:solidFill>
          <a:ln w="19050" algn="ctr">
            <a:solidFill>
              <a:srgbClr val="FF0000"/>
            </a:solidFill>
            <a:round/>
          </a:ln>
        </p:spPr>
        <p:txBody>
          <a:bodyPr lIns="108850" tIns="54425" rIns="108850" bIns="54425"/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默认值，无浮动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圆角矩形标注 41"/>
          <p:cNvSpPr>
            <a:spLocks noChangeArrowheads="1"/>
          </p:cNvSpPr>
          <p:nvPr/>
        </p:nvSpPr>
        <p:spPr bwMode="auto">
          <a:xfrm>
            <a:off x="3816001" y="4830875"/>
            <a:ext cx="3090150" cy="642603"/>
          </a:xfrm>
          <a:prstGeom prst="wedgeRoundRectCallout">
            <a:avLst>
              <a:gd name="adj1" fmla="val -2694"/>
              <a:gd name="adj2" fmla="val -127032"/>
              <a:gd name="adj3" fmla="val 16667"/>
            </a:avLst>
          </a:prstGeom>
          <a:solidFill>
            <a:schemeClr val="bg1"/>
          </a:solidFill>
          <a:ln w="28575" algn="ctr">
            <a:solidFill>
              <a:srgbClr val="00B050"/>
            </a:solidFill>
            <a:round/>
          </a:ln>
        </p:spPr>
        <p:txBody>
          <a:bodyPr lIns="108850" tIns="54425" rIns="108850" bIns="54425"/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向父元素左侧紧靠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圆角矩形标注 42"/>
          <p:cNvSpPr>
            <a:spLocks noChangeArrowheads="1"/>
          </p:cNvSpPr>
          <p:nvPr/>
        </p:nvSpPr>
        <p:spPr bwMode="auto">
          <a:xfrm>
            <a:off x="5561561" y="2728683"/>
            <a:ext cx="2885779" cy="617640"/>
          </a:xfrm>
          <a:prstGeom prst="wedgeRoundRectCallout">
            <a:avLst>
              <a:gd name="adj1" fmla="val -21341"/>
              <a:gd name="adj2" fmla="val 139045"/>
              <a:gd name="adj3" fmla="val 16667"/>
            </a:avLst>
          </a:prstGeom>
          <a:solidFill>
            <a:schemeClr val="bg1"/>
          </a:solidFill>
          <a:ln w="19050" algn="ctr">
            <a:solidFill>
              <a:srgbClr val="810284"/>
            </a:solidFill>
            <a:round/>
          </a:ln>
        </p:spPr>
        <p:txBody>
          <a:bodyPr lIns="108850" tIns="54425" rIns="108850" bIns="54425"/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向父元素右侧紧靠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697573" y="5705702"/>
            <a:ext cx="2319760" cy="47924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emo7-1.html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布局</a:t>
            </a:r>
            <a:r>
              <a:rPr lang="zh-CN" altLang="en-US" dirty="0"/>
              <a:t>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10" y="1085850"/>
            <a:ext cx="11306175" cy="4874895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浮动（</a:t>
            </a:r>
            <a:r>
              <a:rPr lang="en-US" altLang="zh-CN" dirty="0" smtClean="0"/>
              <a:t>float</a:t>
            </a:r>
            <a:r>
              <a:rPr lang="zh-CN" altLang="en-US" dirty="0" smtClean="0"/>
              <a:t>）注意事项</a:t>
            </a:r>
            <a:endParaRPr lang="en-US" altLang="zh-CN" dirty="0" smtClean="0"/>
          </a:p>
          <a:p>
            <a:pPr lvl="1"/>
            <a:r>
              <a:rPr lang="zh-CN" altLang="en-US" dirty="0"/>
              <a:t>浮动元素距离父元素边框的位置，是该侧的父元素 </a:t>
            </a:r>
            <a:r>
              <a:rPr lang="en-US" altLang="zh-CN" dirty="0"/>
              <a:t>padding +</a:t>
            </a:r>
            <a:r>
              <a:rPr lang="zh-CN" altLang="en-US" dirty="0"/>
              <a:t>自身 </a:t>
            </a:r>
            <a:r>
              <a:rPr lang="en-US" altLang="zh-CN" dirty="0"/>
              <a:t>margin </a:t>
            </a:r>
            <a:r>
              <a:rPr lang="zh-CN" altLang="en-US" dirty="0"/>
              <a:t>的值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通常不会超过父元素的边界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>
                <a:sym typeface="+mn-ea"/>
              </a:rPr>
              <a:t>元素一旦浮动就不属于父元素了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>
                <a:sym typeface="+mn-ea"/>
              </a:rPr>
              <a:t>浮动元素不会相互重叠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>
                <a:sym typeface="+mn-ea"/>
              </a:rPr>
              <a:t>不能上下浮动，通常只设一种浮动即可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>
                <a:sym typeface="+mn-ea"/>
              </a:rPr>
              <a:t>如果父元素宽度不够，浮动元素会另起一行显示</a:t>
            </a:r>
            <a:endParaRPr lang="zh-CN" altLang="en-US" dirty="0" smtClean="0">
              <a:sym typeface="+mn-ea"/>
            </a:endParaRP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布局方法</a:t>
            </a:r>
            <a:endParaRPr lang="zh-CN" alt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39684"/>
            <a:ext cx="12190413" cy="21175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683456" y="1030375"/>
            <a:ext cx="1297044" cy="540800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练习：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布局</a:t>
            </a:r>
            <a:r>
              <a:rPr lang="zh-CN" altLang="en-US" dirty="0"/>
              <a:t>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清除浮动 </a:t>
            </a:r>
            <a:r>
              <a:rPr lang="en-US" altLang="zh-CN" dirty="0"/>
              <a:t>——</a:t>
            </a:r>
            <a:r>
              <a:rPr lang="en-US" altLang="zh-CN" dirty="0" smtClean="0"/>
              <a:t> clear</a:t>
            </a:r>
            <a:endParaRPr lang="zh-CN" altLang="en-US" dirty="0"/>
          </a:p>
          <a:p>
            <a:pPr lvl="1"/>
            <a:r>
              <a:rPr lang="zh-CN" altLang="en-US" dirty="0"/>
              <a:t>用来设置该元素边上没有其他元素可以</a:t>
            </a:r>
            <a:r>
              <a:rPr lang="zh-CN" altLang="en-US" dirty="0" smtClean="0"/>
              <a:t>浮动</a:t>
            </a:r>
            <a:endParaRPr lang="en-US" altLang="zh-CN" dirty="0" smtClean="0"/>
          </a:p>
          <a:p>
            <a:pPr lvl="1"/>
            <a:r>
              <a:rPr lang="en-US" altLang="zh-CN" dirty="0">
                <a:solidFill>
                  <a:srgbClr val="C00000"/>
                </a:solidFill>
              </a:rPr>
              <a:t>clear: </a:t>
            </a:r>
            <a:r>
              <a:rPr lang="en-US" altLang="zh-CN" b="1" dirty="0">
                <a:solidFill>
                  <a:schemeClr val="tx2"/>
                </a:solidFill>
              </a:rPr>
              <a:t>left / right / both / none </a:t>
            </a:r>
            <a:endParaRPr lang="en-US" altLang="zh-CN" b="1" dirty="0">
              <a:solidFill>
                <a:schemeClr val="tx2"/>
              </a:solidFill>
            </a:endParaRPr>
          </a:p>
          <a:p>
            <a:pPr lvl="2"/>
            <a:r>
              <a:rPr lang="en-US" altLang="zh-CN" dirty="0">
                <a:solidFill>
                  <a:srgbClr val="C00000"/>
                </a:solidFill>
              </a:rPr>
              <a:t>left</a:t>
            </a:r>
            <a:r>
              <a:rPr lang="zh-CN" altLang="en-US" dirty="0">
                <a:solidFill>
                  <a:srgbClr val="C00000"/>
                </a:solidFill>
              </a:rPr>
              <a:t>：</a:t>
            </a:r>
            <a:r>
              <a:rPr lang="zh-CN" altLang="en-US" dirty="0"/>
              <a:t>不允许左边有浮动的元素</a:t>
            </a:r>
            <a:endParaRPr lang="en-US" altLang="zh-CN" dirty="0"/>
          </a:p>
          <a:p>
            <a:pPr lvl="2"/>
            <a:r>
              <a:rPr lang="en-US" altLang="zh-CN" dirty="0">
                <a:solidFill>
                  <a:srgbClr val="C00000"/>
                </a:solidFill>
              </a:rPr>
              <a:t>right</a:t>
            </a:r>
            <a:r>
              <a:rPr lang="zh-CN" altLang="en-US" dirty="0">
                <a:solidFill>
                  <a:srgbClr val="C00000"/>
                </a:solidFill>
              </a:rPr>
              <a:t>：</a:t>
            </a:r>
            <a:r>
              <a:rPr lang="zh-CN" altLang="en-US" dirty="0"/>
              <a:t>不允许右边有浮动的元素</a:t>
            </a:r>
            <a:endParaRPr lang="en-US" altLang="zh-CN" b="1" dirty="0"/>
          </a:p>
          <a:p>
            <a:pPr lvl="2"/>
            <a:r>
              <a:rPr lang="en-US" altLang="zh-CN" dirty="0">
                <a:solidFill>
                  <a:srgbClr val="C00000"/>
                </a:solidFill>
              </a:rPr>
              <a:t>both</a:t>
            </a:r>
            <a:r>
              <a:rPr lang="zh-CN" altLang="en-US" dirty="0">
                <a:solidFill>
                  <a:srgbClr val="C00000"/>
                </a:solidFill>
              </a:rPr>
              <a:t>：</a:t>
            </a:r>
            <a:r>
              <a:rPr lang="zh-CN" altLang="en-US" dirty="0"/>
              <a:t>不允许左右两边有浮动的元素</a:t>
            </a:r>
            <a:endParaRPr lang="en-US" altLang="zh-CN" dirty="0"/>
          </a:p>
          <a:p>
            <a:pPr lvl="2"/>
            <a:r>
              <a:rPr lang="en-US" altLang="zh-CN" dirty="0">
                <a:solidFill>
                  <a:srgbClr val="C00000"/>
                </a:solidFill>
              </a:rPr>
              <a:t>none</a:t>
            </a:r>
            <a:r>
              <a:rPr lang="zh-CN" altLang="en-US" dirty="0">
                <a:solidFill>
                  <a:srgbClr val="C00000"/>
                </a:solidFill>
              </a:rPr>
              <a:t>：</a:t>
            </a:r>
            <a:r>
              <a:rPr lang="zh-CN" altLang="en-US" dirty="0"/>
              <a:t>默认值，可以浮动</a:t>
            </a:r>
            <a:endParaRPr lang="en-US" altLang="zh-CN" dirty="0"/>
          </a:p>
          <a:p>
            <a:pPr lvl="2"/>
            <a:endParaRPr lang="en-US" altLang="zh-CN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布局</a:t>
            </a:r>
            <a:r>
              <a:rPr lang="zh-CN" altLang="en-US" dirty="0"/>
              <a:t>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溢出处理 </a:t>
            </a:r>
            <a:r>
              <a:rPr lang="en-US" altLang="zh-CN" dirty="0"/>
              <a:t>——</a:t>
            </a:r>
            <a:r>
              <a:rPr lang="en-US" altLang="zh-CN" dirty="0" smtClean="0"/>
              <a:t> overflow</a:t>
            </a:r>
            <a:endParaRPr lang="zh-CN" altLang="en-US" dirty="0"/>
          </a:p>
          <a:p>
            <a:pPr lvl="1"/>
            <a:r>
              <a:rPr lang="zh-CN" altLang="en-US" dirty="0"/>
              <a:t>定义溢出元素内容区的内容会如何</a:t>
            </a:r>
            <a:r>
              <a:rPr lang="zh-CN" altLang="en-US" dirty="0" smtClean="0"/>
              <a:t>处理</a:t>
            </a:r>
            <a:endParaRPr lang="en-US" altLang="zh-CN" dirty="0" smtClean="0"/>
          </a:p>
          <a:p>
            <a:pPr lvl="1"/>
            <a:endParaRPr lang="zh-CN" alt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241" y="2625096"/>
            <a:ext cx="10574656" cy="32282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布局</a:t>
            </a:r>
            <a:r>
              <a:rPr lang="zh-CN" altLang="en-US" dirty="0"/>
              <a:t>方法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overflow</a:t>
            </a:r>
            <a:r>
              <a:rPr lang="zh-CN" altLang="en-US" dirty="0" smtClean="0"/>
              <a:t>注意事项</a:t>
            </a:r>
            <a:endParaRPr lang="zh-CN" altLang="en-US" dirty="0"/>
          </a:p>
          <a:p>
            <a:pPr lvl="1"/>
            <a:r>
              <a:rPr lang="zh-CN" altLang="en-US" dirty="0"/>
              <a:t>父元素</a:t>
            </a:r>
            <a:r>
              <a:rPr lang="zh-CN" altLang="en-US" dirty="0">
                <a:solidFill>
                  <a:srgbClr val="C00000"/>
                </a:solidFill>
              </a:rPr>
              <a:t>不设</a:t>
            </a:r>
            <a:r>
              <a:rPr lang="zh-CN" altLang="en-US" dirty="0"/>
              <a:t>高度并且子元素浮动时，使父元素高度自动适应子元素</a:t>
            </a:r>
            <a:r>
              <a:rPr lang="zh-CN" altLang="en-US" dirty="0" smtClean="0"/>
              <a:t>高度</a:t>
            </a:r>
            <a:endParaRPr lang="en-US" altLang="zh-CN" dirty="0" smtClean="0"/>
          </a:p>
          <a:p>
            <a:pPr lvl="1"/>
            <a:r>
              <a:rPr lang="zh-CN" altLang="en-US" dirty="0"/>
              <a:t>父元素</a:t>
            </a:r>
            <a:r>
              <a:rPr lang="zh-CN" altLang="en-US" dirty="0">
                <a:solidFill>
                  <a:srgbClr val="C00000"/>
                </a:solidFill>
              </a:rPr>
              <a:t>设置</a:t>
            </a:r>
            <a:r>
              <a:rPr lang="zh-CN" altLang="en-US" dirty="0"/>
              <a:t>的高度或宽度</a:t>
            </a:r>
            <a:r>
              <a:rPr lang="zh-CN" altLang="en-US" dirty="0">
                <a:solidFill>
                  <a:srgbClr val="C00000"/>
                </a:solidFill>
              </a:rPr>
              <a:t>小于</a:t>
            </a:r>
            <a:r>
              <a:rPr lang="zh-CN" altLang="en-US" dirty="0"/>
              <a:t>子元素时，使父元素出现相应滚动条或隐藏子元素超出部分内容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页面搭建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984538"/>
            <a:ext cx="11106646" cy="5430778"/>
          </a:xfrm>
        </p:spPr>
        <p:txBody>
          <a:bodyPr>
            <a:normAutofit lnSpcReduction="10000"/>
          </a:bodyPr>
          <a:lstStyle/>
          <a:p>
            <a:r>
              <a:rPr lang="zh-CN" altLang="en-US" dirty="0" smtClean="0"/>
              <a:t>网页</a:t>
            </a:r>
            <a:r>
              <a:rPr lang="zh-CN" altLang="en-US" dirty="0"/>
              <a:t>开发</a:t>
            </a:r>
            <a:r>
              <a:rPr lang="zh-CN" altLang="en-US" dirty="0" smtClean="0"/>
              <a:t>基本</a:t>
            </a:r>
            <a:r>
              <a:rPr lang="zh-CN" altLang="en-US" dirty="0"/>
              <a:t>流程</a:t>
            </a:r>
            <a:endParaRPr lang="zh-CN" altLang="en-US" dirty="0"/>
          </a:p>
          <a:p>
            <a:pPr lvl="1"/>
            <a:r>
              <a:rPr lang="zh-CN" altLang="en-US" dirty="0"/>
              <a:t>需求获取</a:t>
            </a:r>
            <a:endParaRPr lang="zh-CN" altLang="en-US" dirty="0"/>
          </a:p>
          <a:p>
            <a:pPr lvl="1"/>
            <a:r>
              <a:rPr lang="zh-CN" altLang="en-US" dirty="0"/>
              <a:t>制作</a:t>
            </a:r>
            <a:r>
              <a:rPr lang="en-US" altLang="zh-CN" dirty="0"/>
              <a:t>UI</a:t>
            </a:r>
            <a:r>
              <a:rPr lang="zh-CN" altLang="en-US" dirty="0"/>
              <a:t>效果</a:t>
            </a:r>
            <a:r>
              <a:rPr lang="zh-CN" altLang="en-US" dirty="0" smtClean="0"/>
              <a:t>图</a:t>
            </a:r>
            <a:endParaRPr lang="en-US" altLang="zh-CN" dirty="0" smtClean="0"/>
          </a:p>
          <a:p>
            <a:pPr lvl="1"/>
            <a:r>
              <a:rPr lang="zh-CN" altLang="en-US" dirty="0">
                <a:solidFill>
                  <a:srgbClr val="C00000"/>
                </a:solidFill>
                <a:sym typeface="Calibri" panose="020F0502020204030204" charset="0"/>
              </a:rPr>
              <a:t>网页设计与实现</a:t>
            </a:r>
            <a:endParaRPr lang="zh-CN" altLang="en-US" dirty="0">
              <a:solidFill>
                <a:srgbClr val="C00000"/>
              </a:solidFill>
              <a:sym typeface="Calibri" panose="020F0502020204030204" charset="0"/>
            </a:endParaRP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分析网页结构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用</a:t>
            </a:r>
            <a:r>
              <a:rPr lang="en-US" altLang="zh-CN" dirty="0">
                <a:solidFill>
                  <a:srgbClr val="FF0000"/>
                </a:solidFill>
                <a:sym typeface="Calibri" panose="020F0502020204030204" charset="0"/>
              </a:rPr>
              <a:t>HTML</a:t>
            </a: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实现网页结构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用</a:t>
            </a:r>
            <a:r>
              <a:rPr lang="en-US" altLang="zh-CN" dirty="0">
                <a:solidFill>
                  <a:srgbClr val="FF0000"/>
                </a:solidFill>
                <a:sym typeface="Calibri" panose="020F0502020204030204" charset="0"/>
              </a:rPr>
              <a:t>CSS</a:t>
            </a: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实现网页结构布局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填充网页内容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2">
              <a:lnSpc>
                <a:spcPct val="110000"/>
              </a:lnSpc>
            </a:pPr>
            <a:r>
              <a:rPr lang="zh-CN" altLang="en-US" dirty="0">
                <a:solidFill>
                  <a:srgbClr val="FF0000"/>
                </a:solidFill>
                <a:sym typeface="Calibri" panose="020F0502020204030204" charset="0"/>
              </a:rPr>
              <a:t>修饰网页样式</a:t>
            </a:r>
            <a:endParaRPr lang="en-US" altLang="zh-CN" dirty="0">
              <a:solidFill>
                <a:srgbClr val="FF0000"/>
              </a:solidFill>
              <a:sym typeface="Calibri" panose="020F0502020204030204" charset="0"/>
            </a:endParaRPr>
          </a:p>
          <a:p>
            <a:pPr lvl="1"/>
            <a:r>
              <a:rPr lang="zh-CN" altLang="en-US" dirty="0"/>
              <a:t>调整浏览器兼容性</a:t>
            </a:r>
            <a:endParaRPr lang="zh-CN" altLang="en-US" dirty="0"/>
          </a:p>
          <a:p>
            <a:pPr lvl="1"/>
            <a:r>
              <a:rPr lang="zh-CN" altLang="en-US" dirty="0"/>
              <a:t>网站上线运营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分析网页结构</a:t>
            </a:r>
            <a:endParaRPr lang="zh-CN" altLang="en-US" dirty="0"/>
          </a:p>
        </p:txBody>
      </p:sp>
      <p:pic>
        <p:nvPicPr>
          <p:cNvPr id="6" name="Picture 3" descr="C:\Users\hl\Desktop\2017-12-29_110126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17576" y="1063901"/>
            <a:ext cx="6895077" cy="490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矩形 6"/>
          <p:cNvSpPr/>
          <p:nvPr/>
        </p:nvSpPr>
        <p:spPr>
          <a:xfrm>
            <a:off x="4946604" y="1063901"/>
            <a:ext cx="6866050" cy="9261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/>
        </p:nvSpPr>
        <p:spPr>
          <a:xfrm flipV="1">
            <a:off x="4924833" y="2097102"/>
            <a:ext cx="6887822" cy="2857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9" name="矩形 8"/>
          <p:cNvSpPr/>
          <p:nvPr/>
        </p:nvSpPr>
        <p:spPr>
          <a:xfrm>
            <a:off x="4917576" y="2483581"/>
            <a:ext cx="6895077" cy="34834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pic>
        <p:nvPicPr>
          <p:cNvPr id="10" name="图示 3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637" y="1339849"/>
            <a:ext cx="4529592" cy="41175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3" descr="C:\Users\hl\Desktop\2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1313" y="2194783"/>
            <a:ext cx="4470400" cy="174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HTML</a:t>
            </a:r>
            <a:r>
              <a:rPr lang="zh-CN" altLang="en-US" dirty="0" smtClean="0"/>
              <a:t>代码实现网页结构</a:t>
            </a:r>
            <a:endParaRPr lang="zh-CN" altLang="en-US" dirty="0"/>
          </a:p>
        </p:txBody>
      </p:sp>
      <p:pic>
        <p:nvPicPr>
          <p:cNvPr id="3075" name="Picture 3" descr="C:\Users\hl\Desktop\2017-12-29_110126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980" y="1004202"/>
            <a:ext cx="6895077" cy="4903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304008" y="931632"/>
            <a:ext cx="6866050" cy="9261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7" name="矩形 6"/>
          <p:cNvSpPr/>
          <p:nvPr/>
        </p:nvSpPr>
        <p:spPr>
          <a:xfrm flipV="1">
            <a:off x="282237" y="2037403"/>
            <a:ext cx="6887822" cy="28573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/>
        </p:nvSpPr>
        <p:spPr>
          <a:xfrm>
            <a:off x="274980" y="2423882"/>
            <a:ext cx="6895077" cy="3483428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cxnSp>
        <p:nvCxnSpPr>
          <p:cNvPr id="15" name="直接箭头连接符 14"/>
          <p:cNvCxnSpPr/>
          <p:nvPr/>
        </p:nvCxnSpPr>
        <p:spPr>
          <a:xfrm flipH="1">
            <a:off x="7373257" y="3614057"/>
            <a:ext cx="2162629" cy="1190172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H="1" flipV="1">
            <a:off x="7251545" y="1394729"/>
            <a:ext cx="2284341" cy="113075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H="1" flipV="1">
            <a:off x="7251545" y="2323133"/>
            <a:ext cx="2284341" cy="76089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C:\Users\hl\Desktop\2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404" y="2361306"/>
            <a:ext cx="5225878" cy="2043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CSS</a:t>
            </a:r>
            <a:r>
              <a:rPr lang="zh-CN" altLang="en-US" dirty="0" smtClean="0"/>
              <a:t>实现网页布局</a:t>
            </a:r>
            <a:endParaRPr lang="zh-CN" altLang="en-US" dirty="0"/>
          </a:p>
        </p:txBody>
      </p:sp>
      <p:cxnSp>
        <p:nvCxnSpPr>
          <p:cNvPr id="9" name="直接箭头连接符 8"/>
          <p:cNvCxnSpPr/>
          <p:nvPr/>
        </p:nvCxnSpPr>
        <p:spPr>
          <a:xfrm flipV="1">
            <a:off x="2888343" y="1814286"/>
            <a:ext cx="3423780" cy="957943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/>
          <p:nvPr/>
        </p:nvCxnSpPr>
        <p:spPr>
          <a:xfrm>
            <a:off x="5109029" y="3388826"/>
            <a:ext cx="1290178" cy="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2888343" y="4034971"/>
            <a:ext cx="3423780" cy="1204686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:\Users\hl\Desktop\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6623" y="809852"/>
            <a:ext cx="4701947" cy="5439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</a:t>
              </a:r>
              <a:r>
                <a:rPr lang="zh-CN" altLang="en-US" sz="48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讲目标</a:t>
              </a:r>
              <a:endPara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掌握布局的方法</a:t>
            </a:r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掌握相对定位、绝对定位</a:t>
            </a:r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PhotoShop</a:t>
            </a:r>
            <a:r>
              <a:rPr lang="zh-CN" altLang="en-US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简单应用</a:t>
            </a:r>
            <a:endParaRPr lang="zh-CN" altLang="en-US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l\Desktop\3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659" y="2045385"/>
            <a:ext cx="6814119" cy="314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插入</a:t>
            </a:r>
            <a:r>
              <a:rPr lang="zh-CN" altLang="en-US" dirty="0" smtClean="0"/>
              <a:t>网页布内容</a:t>
            </a:r>
            <a:endParaRPr lang="zh-CN" altLang="en-US" dirty="0"/>
          </a:p>
        </p:txBody>
      </p:sp>
      <p:cxnSp>
        <p:nvCxnSpPr>
          <p:cNvPr id="4" name="直接箭头连接符 3"/>
          <p:cNvCxnSpPr/>
          <p:nvPr/>
        </p:nvCxnSpPr>
        <p:spPr>
          <a:xfrm flipV="1">
            <a:off x="4644574" y="2423887"/>
            <a:ext cx="3047994" cy="58058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4644574" y="3803911"/>
            <a:ext cx="3004452" cy="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1" name="Picture 3" descr="C:\Users\hl\Desktop\4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9477" y="1940605"/>
            <a:ext cx="3489884" cy="30613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9276667" y="5589590"/>
            <a:ext cx="2319760" cy="47924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demo7-2.html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本节内容</a:t>
              </a:r>
              <a:endPara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  <a:endParaRPr lang="zh-CN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布局方法</a:t>
            </a:r>
            <a:endParaRPr lang="zh-CN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定位属性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hotoShop简单应用</a:t>
            </a:r>
            <a:endParaRPr lang="zh-CN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31310" y="145419"/>
            <a:ext cx="10514231" cy="625596"/>
          </a:xfrm>
        </p:spPr>
        <p:txBody>
          <a:bodyPr/>
          <a:lstStyle/>
          <a:p>
            <a:r>
              <a:rPr lang="zh-CN" altLang="en-US" dirty="0" smtClean="0"/>
              <a:t>定位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0312" y="999490"/>
            <a:ext cx="11428730" cy="3799840"/>
          </a:xfrm>
          <a:prstGeom prst="rect">
            <a:avLst/>
          </a:prstGeom>
        </p:spPr>
      </p:pic>
      <p:pic>
        <p:nvPicPr>
          <p:cNvPr id="18442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635" y="4660265"/>
            <a:ext cx="1434465" cy="167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1188261" y="4105910"/>
            <a:ext cx="9731375" cy="852805"/>
            <a:chOff x="1144" y="6216"/>
            <a:chExt cx="15325" cy="1343"/>
          </a:xfrm>
        </p:grpSpPr>
        <p:sp>
          <p:nvSpPr>
            <p:cNvPr id="6" name="矩形 5"/>
            <p:cNvSpPr/>
            <p:nvPr/>
          </p:nvSpPr>
          <p:spPr>
            <a:xfrm>
              <a:off x="1144" y="6216"/>
              <a:ext cx="1056" cy="1343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5413" y="6216"/>
              <a:ext cx="1056" cy="1343"/>
            </a:xfrm>
            <a:prstGeom prst="rect">
              <a:avLst/>
            </a:prstGeom>
            <a:noFill/>
            <a:ln w="381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62915" y="5462905"/>
            <a:ext cx="989584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1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、如何定位？     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2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、如何控制位置？     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3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、如何设置对称？</a:t>
            </a:r>
            <a:endParaRPr lang="zh-CN" altLang="en-US" sz="2800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8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31310" y="145419"/>
            <a:ext cx="10514231" cy="625596"/>
          </a:xfrm>
        </p:spPr>
        <p:txBody>
          <a:bodyPr/>
          <a:lstStyle/>
          <a:p>
            <a:r>
              <a:rPr lang="zh-CN" altLang="en-US" dirty="0" smtClean="0"/>
              <a:t>定位属性</a:t>
            </a:r>
            <a:endParaRPr lang="zh-CN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31679" y="1025693"/>
            <a:ext cx="2880811" cy="540800"/>
          </a:xfrm>
          <a:prstGeom prst="rect">
            <a:avLst/>
          </a:prstGeom>
          <a:noFill/>
        </p:spPr>
        <p:txBody>
          <a:bodyPr wrap="none" lIns="108850" tIns="54425" rIns="108850" bIns="54425">
            <a:spAutoFit/>
          </a:bodyPr>
          <a:lstStyle/>
          <a:p>
            <a:pPr marL="457200" indent="-457200">
              <a:buFont typeface="Wingdings" panose="05000000000000000000" pitchFamily="2" charset="2"/>
              <a:buChar char="l"/>
              <a:defRPr/>
            </a:pP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position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定位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Group 48"/>
          <p:cNvGraphicFramePr>
            <a:graphicFrameLocks noGrp="1"/>
          </p:cNvGraphicFramePr>
          <p:nvPr/>
        </p:nvGraphicFramePr>
        <p:xfrm>
          <a:off x="812543" y="2016707"/>
          <a:ext cx="10685134" cy="3888105"/>
        </p:xfrm>
        <a:graphic>
          <a:graphicData uri="http://schemas.openxmlformats.org/drawingml/2006/table">
            <a:tbl>
              <a:tblPr/>
              <a:tblGrid>
                <a:gridCol w="1526619"/>
                <a:gridCol w="1756229"/>
                <a:gridCol w="7402286"/>
              </a:tblGrid>
              <a:tr h="64960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属性</a:t>
                      </a:r>
                      <a:endParaRPr kumimoji="0" lang="zh-CN" altLang="en-US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21904" marR="121904" marT="45738" marB="4573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rgbClr val="7BE4F9"/>
                        </a:gs>
                        <a:gs pos="100000">
                          <a:srgbClr val="DDF7FF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常用值</a:t>
                      </a:r>
                      <a:endParaRPr kumimoji="0" lang="zh-CN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21904" marR="121904" marT="45738" marB="4573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rgbClr val="7BE4F9"/>
                        </a:gs>
                        <a:gs pos="100000">
                          <a:srgbClr val="DDF7FF"/>
                        </a:gs>
                      </a:gsLst>
                      <a:lin ang="5400000" scaled="0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accent5">
                              <a:lumMod val="7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说  明</a:t>
                      </a:r>
                      <a:endParaRPr kumimoji="0" lang="zh-CN" alt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accent5">
                            <a:lumMod val="7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21904" marR="121904" marT="45738" marB="4573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gradFill>
                      <a:gsLst>
                        <a:gs pos="0">
                          <a:srgbClr val="7BE4F9"/>
                        </a:gs>
                        <a:gs pos="100000">
                          <a:srgbClr val="DDF7FF"/>
                        </a:gs>
                      </a:gsLst>
                      <a:lin ang="5400000" scaled="0"/>
                    </a:gradFill>
                  </a:tcPr>
                </a:tc>
              </a:tr>
              <a:tr h="852805">
                <a:tc rowSpan="4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position</a:t>
                      </a:r>
                      <a:endParaRPr kumimoji="0" lang="en-US" altLang="zh-CN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  <a:defRPr/>
                      </a:pPr>
                      <a:r>
                        <a:rPr kumimoji="0" lang="en-US" altLang="zh-CN" sz="2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static</a:t>
                      </a:r>
                      <a:endParaRPr kumimoji="0" lang="en-US" altLang="zh-CN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2400" b="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默认值。没有定位，元素出现在正常的流中</a:t>
                      </a:r>
                      <a:endParaRPr lang="zh-CN" altLang="en-US" sz="2400" b="0" kern="1200" dirty="0">
                        <a:solidFill>
                          <a:srgbClr val="FF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852805">
                <a:tc vMerge="1">
                  <a:tcPr marL="79339" marR="79339" marT="39666" marB="3966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relative</a:t>
                      </a:r>
                      <a:endParaRPr kumimoji="0" lang="en-US" altLang="zh-CN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zh-CN" altLang="en-US" sz="2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相对定位，相对于其正常位置进行定位</a:t>
                      </a:r>
                      <a:endParaRPr kumimoji="0" lang="zh-CN" altLang="en-US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852805">
                <a:tc vMerge="1"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absolute</a:t>
                      </a:r>
                      <a:endParaRPr kumimoji="0" lang="en-US" altLang="zh-CN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zh-CN" altLang="en-US" sz="2400" b="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绝对定位，相对于 </a:t>
                      </a:r>
                      <a:r>
                        <a:rPr lang="en-US" altLang="zh-CN" sz="2400" b="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static </a:t>
                      </a:r>
                      <a:r>
                        <a:rPr lang="zh-CN" altLang="en-US" sz="2400" b="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定位以外的第一个有定位属性的父元素进行定位</a:t>
                      </a:r>
                      <a:endParaRPr kumimoji="0" lang="zh-CN" altLang="en-US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  <a:tr h="680085">
                <a:tc vMerge="1">
                  <a:tcPr marL="79339" marR="79339" marT="39666" marB="39666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kumimoji="0" lang="en-US" altLang="zh-CN" sz="2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fixed</a:t>
                      </a:r>
                      <a:endParaRPr kumimoji="0" lang="en-US" altLang="zh-CN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hlink"/>
                        </a:buClr>
                        <a:buSzTx/>
                        <a:buFont typeface="Wingdings" panose="05000000000000000000" pitchFamily="2" charset="2"/>
                        <a:buNone/>
                      </a:pPr>
                      <a:r>
                        <a:rPr lang="zh-CN" altLang="en-US" sz="2400" b="0" kern="120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anose="020B0604020202020204" pitchFamily="34" charset="0"/>
                        </a:rPr>
                        <a:t>固定定位，相对于浏览器窗口进行定位</a:t>
                      </a:r>
                      <a:endParaRPr kumimoji="0" lang="zh-CN" altLang="en-US" sz="24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anose="020B0604020202020204" pitchFamily="34" charset="0"/>
                      </a:endParaRPr>
                    </a:p>
                  </a:txBody>
                  <a:tcPr marL="105772" marR="105772" marT="39681" marB="39681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相对定位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相对定位 </a:t>
            </a:r>
            <a:r>
              <a:rPr lang="en-US" altLang="zh-CN" dirty="0"/>
              <a:t>——</a:t>
            </a:r>
            <a:r>
              <a:rPr lang="en-US" altLang="zh-CN" dirty="0" smtClean="0"/>
              <a:t> </a:t>
            </a:r>
            <a:r>
              <a:rPr lang="en-US" altLang="zh-CN" b="1" dirty="0" err="1">
                <a:solidFill>
                  <a:srgbClr val="FF0000"/>
                </a:solidFill>
              </a:rPr>
              <a:t>position:relative</a:t>
            </a:r>
            <a:r>
              <a:rPr lang="en-US" altLang="zh-CN" b="1" dirty="0">
                <a:solidFill>
                  <a:srgbClr val="FF0000"/>
                </a:solidFill>
              </a:rPr>
              <a:t>;</a:t>
            </a:r>
            <a:endParaRPr lang="zh-CN" altLang="en-US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与</a:t>
            </a:r>
            <a:r>
              <a:rPr lang="en-US" altLang="zh-CN" dirty="0"/>
              <a:t>left</a:t>
            </a:r>
            <a:r>
              <a:rPr lang="zh-CN" altLang="en-US" dirty="0"/>
              <a:t>，</a:t>
            </a:r>
            <a:r>
              <a:rPr lang="en-US" altLang="zh-CN" dirty="0"/>
              <a:t>right</a:t>
            </a:r>
            <a:r>
              <a:rPr lang="zh-CN" altLang="en-US" dirty="0"/>
              <a:t>，</a:t>
            </a:r>
            <a:r>
              <a:rPr lang="en-US" altLang="zh-CN" dirty="0"/>
              <a:t>top</a:t>
            </a:r>
            <a:r>
              <a:rPr lang="zh-CN" altLang="en-US" dirty="0"/>
              <a:t>，</a:t>
            </a:r>
            <a:r>
              <a:rPr lang="en-US" altLang="zh-CN" dirty="0"/>
              <a:t>bottom</a:t>
            </a:r>
            <a:r>
              <a:rPr lang="zh-CN" altLang="en-US" dirty="0"/>
              <a:t>等属性共同</a:t>
            </a:r>
            <a:r>
              <a:rPr lang="zh-CN" altLang="en-US" dirty="0" smtClean="0"/>
              <a:t>使用</a:t>
            </a:r>
            <a:endParaRPr lang="en-US" altLang="zh-CN" dirty="0" smtClean="0"/>
          </a:p>
          <a:p>
            <a:pPr lvl="1"/>
            <a:r>
              <a:rPr lang="zh-CN" altLang="en-US" dirty="0"/>
              <a:t>以自身本应在的位置为起始</a:t>
            </a:r>
            <a:r>
              <a:rPr lang="zh-CN" altLang="en-US" dirty="0" smtClean="0"/>
              <a:t>位置</a:t>
            </a:r>
            <a:endParaRPr lang="en-US" altLang="zh-CN" dirty="0" smtClean="0"/>
          </a:p>
          <a:p>
            <a:pPr lvl="1"/>
            <a:r>
              <a:rPr lang="zh-CN" altLang="en-US" dirty="0"/>
              <a:t>保留自身</a:t>
            </a:r>
            <a:r>
              <a:rPr lang="zh-CN" altLang="en-US" dirty="0" smtClean="0"/>
              <a:t>位置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180573" y="3435439"/>
            <a:ext cx="2940685" cy="2317115"/>
          </a:xfrm>
          <a:prstGeom prst="rect">
            <a:avLst/>
          </a:prstGeom>
          <a:solidFill>
            <a:schemeClr val="bg1"/>
          </a:solidFill>
          <a:ln w="50800" cmpd="sng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4353928" y="3583394"/>
            <a:ext cx="900007" cy="900007"/>
          </a:xfrm>
          <a:prstGeom prst="rect">
            <a:avLst/>
          </a:prstGeom>
          <a:noFill/>
          <a:ln w="50800" cmpd="sng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353928" y="4630509"/>
            <a:ext cx="900007" cy="900007"/>
          </a:xfrm>
          <a:prstGeom prst="rect">
            <a:avLst/>
          </a:prstGeom>
          <a:gradFill>
            <a:gsLst>
              <a:gs pos="0">
                <a:srgbClr val="9EE256"/>
              </a:gs>
              <a:gs pos="100000">
                <a:srgbClr val="52762D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endParaRPr lang="en-US" altLang="zh-CN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353928" y="3583394"/>
            <a:ext cx="900007" cy="90000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endParaRPr lang="en-US" altLang="zh-CN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18818" y="3425822"/>
            <a:ext cx="3214621" cy="2075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21" name="组合 20"/>
          <p:cNvGrpSpPr/>
          <p:nvPr/>
        </p:nvGrpSpPr>
        <p:grpSpPr>
          <a:xfrm>
            <a:off x="4079240" y="3566160"/>
            <a:ext cx="3785870" cy="763905"/>
            <a:chOff x="6424" y="5616"/>
            <a:chExt cx="5962" cy="1203"/>
          </a:xfrm>
        </p:grpSpPr>
        <p:grpSp>
          <p:nvGrpSpPr>
            <p:cNvPr id="8" name="组合 7"/>
            <p:cNvGrpSpPr/>
            <p:nvPr/>
          </p:nvGrpSpPr>
          <p:grpSpPr>
            <a:xfrm>
              <a:off x="6424" y="5631"/>
              <a:ext cx="5962" cy="1188"/>
              <a:chOff x="11297" y="5402"/>
              <a:chExt cx="5962" cy="1188"/>
            </a:xfrm>
          </p:grpSpPr>
          <p:grpSp>
            <p:nvGrpSpPr>
              <p:cNvPr id="9" name="组合 8"/>
              <p:cNvGrpSpPr/>
              <p:nvPr/>
            </p:nvGrpSpPr>
            <p:grpSpPr>
              <a:xfrm>
                <a:off x="11297" y="5402"/>
                <a:ext cx="5962" cy="1188"/>
                <a:chOff x="11297" y="5402"/>
                <a:chExt cx="5962" cy="1188"/>
              </a:xfrm>
            </p:grpSpPr>
            <p:cxnSp>
              <p:nvCxnSpPr>
                <p:cNvPr id="11" name="直接连接符 10"/>
                <p:cNvCxnSpPr/>
                <p:nvPr/>
              </p:nvCxnSpPr>
              <p:spPr>
                <a:xfrm>
                  <a:off x="11297" y="5402"/>
                  <a:ext cx="5827" cy="0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" name="直接连接符 11"/>
                <p:cNvCxnSpPr/>
                <p:nvPr/>
              </p:nvCxnSpPr>
              <p:spPr>
                <a:xfrm>
                  <a:off x="13347" y="6590"/>
                  <a:ext cx="3912" cy="0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0" name="文本框 24"/>
              <p:cNvSpPr txBox="1"/>
              <p:nvPr/>
            </p:nvSpPr>
            <p:spPr>
              <a:xfrm>
                <a:off x="14815" y="5634"/>
                <a:ext cx="975" cy="652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top</a:t>
                </a:r>
                <a:endParaRPr lang="en-US" altLang="zh-CN"/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10382" y="5616"/>
              <a:ext cx="138" cy="1192"/>
              <a:chOff x="10382" y="5616"/>
              <a:chExt cx="138" cy="1192"/>
            </a:xfrm>
          </p:grpSpPr>
          <p:sp>
            <p:nvSpPr>
              <p:cNvPr id="18" name="Freeform 31"/>
              <p:cNvSpPr/>
              <p:nvPr/>
            </p:nvSpPr>
            <p:spPr bwMode="auto">
              <a:xfrm>
                <a:off x="10400" y="5616"/>
                <a:ext cx="120" cy="364"/>
              </a:xfrm>
              <a:custGeom>
                <a:avLst/>
                <a:gdLst>
                  <a:gd name="T0" fmla="*/ 0 w 1"/>
                  <a:gd name="T1" fmla="*/ 108 h 108"/>
                  <a:gd name="T2" fmla="*/ 0 w 1"/>
                  <a:gd name="T3" fmla="*/ 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08">
                    <a:moveTo>
                      <a:pt x="0" y="108"/>
                    </a:moveTo>
                    <a:lnTo>
                      <a:pt x="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 type="none" w="med" len="med"/>
                <a:tailEnd type="stealth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08850" tIns="54425" rIns="108850" bIns="54425"/>
              <a:p>
                <a:endParaRPr lang="zh-CN" altLang="en-US"/>
              </a:p>
            </p:txBody>
          </p:sp>
          <p:sp>
            <p:nvSpPr>
              <p:cNvPr id="19" name="Freeform 32"/>
              <p:cNvSpPr/>
              <p:nvPr/>
            </p:nvSpPr>
            <p:spPr bwMode="auto">
              <a:xfrm>
                <a:off x="10382" y="6458"/>
                <a:ext cx="96" cy="350"/>
              </a:xfrm>
              <a:custGeom>
                <a:avLst/>
                <a:gdLst>
                  <a:gd name="T0" fmla="*/ 0 w 1"/>
                  <a:gd name="T1" fmla="*/ 0 h 96"/>
                  <a:gd name="T2" fmla="*/ 0 w 1"/>
                  <a:gd name="T3" fmla="*/ 96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96">
                    <a:moveTo>
                      <a:pt x="0" y="0"/>
                    </a:moveTo>
                    <a:lnTo>
                      <a:pt x="0" y="96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 type="none" w="med" len="med"/>
                <a:tailEnd type="stealth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08850" tIns="54425" rIns="108850" bIns="54425"/>
              <a:p>
                <a:endParaRPr lang="zh-CN" altLang="en-US"/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4326623" y="3311614"/>
            <a:ext cx="1376947" cy="2001520"/>
            <a:chOff x="6814" y="5215"/>
            <a:chExt cx="2168" cy="3152"/>
          </a:xfrm>
        </p:grpSpPr>
        <p:grpSp>
          <p:nvGrpSpPr>
            <p:cNvPr id="13" name="组合 12"/>
            <p:cNvGrpSpPr/>
            <p:nvPr/>
          </p:nvGrpSpPr>
          <p:grpSpPr>
            <a:xfrm>
              <a:off x="6814" y="5215"/>
              <a:ext cx="2168" cy="3152"/>
              <a:chOff x="11687" y="4936"/>
              <a:chExt cx="2168" cy="3152"/>
            </a:xfrm>
          </p:grpSpPr>
          <p:grpSp>
            <p:nvGrpSpPr>
              <p:cNvPr id="14" name="组合 13"/>
              <p:cNvGrpSpPr/>
              <p:nvPr/>
            </p:nvGrpSpPr>
            <p:grpSpPr>
              <a:xfrm>
                <a:off x="11687" y="4936"/>
                <a:ext cx="2168" cy="3152"/>
                <a:chOff x="11687" y="4396"/>
                <a:chExt cx="2168" cy="3152"/>
              </a:xfrm>
            </p:grpSpPr>
            <p:cxnSp>
              <p:nvCxnSpPr>
                <p:cNvPr id="16" name="直接连接符 15"/>
                <p:cNvCxnSpPr/>
                <p:nvPr/>
              </p:nvCxnSpPr>
              <p:spPr>
                <a:xfrm>
                  <a:off x="11687" y="4396"/>
                  <a:ext cx="22" cy="3089"/>
                </a:xfrm>
                <a:prstGeom prst="line">
                  <a:avLst/>
                </a:prstGeom>
                <a:ln w="31750" cmpd="sng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" name="直接连接符 16"/>
                <p:cNvCxnSpPr/>
                <p:nvPr/>
              </p:nvCxnSpPr>
              <p:spPr>
                <a:xfrm>
                  <a:off x="13855" y="5626"/>
                  <a:ext cx="0" cy="1922"/>
                </a:xfrm>
                <a:prstGeom prst="line">
                  <a:avLst/>
                </a:prstGeom>
                <a:ln w="31750" cmpd="sng">
                  <a:solidFill>
                    <a:schemeClr val="tx1"/>
                  </a:solidFill>
                  <a:prstDash val="soli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5" name="文本框 26"/>
              <p:cNvSpPr txBox="1"/>
              <p:nvPr/>
            </p:nvSpPr>
            <p:spPr>
              <a:xfrm>
                <a:off x="12234" y="6089"/>
                <a:ext cx="948" cy="652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left</a:t>
                </a:r>
                <a:endParaRPr lang="en-US" altLang="zh-CN"/>
              </a:p>
            </p:txBody>
          </p:sp>
        </p:grpSp>
        <p:grpSp>
          <p:nvGrpSpPr>
            <p:cNvPr id="24" name="组合 23"/>
            <p:cNvGrpSpPr/>
            <p:nvPr/>
          </p:nvGrpSpPr>
          <p:grpSpPr>
            <a:xfrm>
              <a:off x="6823" y="6685"/>
              <a:ext cx="2159" cy="179"/>
              <a:chOff x="6823" y="6635"/>
              <a:chExt cx="2159" cy="179"/>
            </a:xfrm>
          </p:grpSpPr>
          <p:sp>
            <p:nvSpPr>
              <p:cNvPr id="22" name="Freeform 25"/>
              <p:cNvSpPr/>
              <p:nvPr/>
            </p:nvSpPr>
            <p:spPr bwMode="auto">
              <a:xfrm>
                <a:off x="6823" y="6644"/>
                <a:ext cx="503" cy="170"/>
              </a:xfrm>
              <a:custGeom>
                <a:avLst/>
                <a:gdLst>
                  <a:gd name="T0" fmla="*/ 378 w 378"/>
                  <a:gd name="T1" fmla="*/ 0 h 1"/>
                  <a:gd name="T2" fmla="*/ 0 w 378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378" h="1">
                    <a:moveTo>
                      <a:pt x="378" y="0"/>
                    </a:moveTo>
                    <a:lnTo>
                      <a:pt x="0" y="0"/>
                    </a:lnTo>
                  </a:path>
                </a:pathLst>
              </a:custGeom>
              <a:noFill/>
              <a:ln w="19050">
                <a:solidFill>
                  <a:schemeClr val="tx1"/>
                </a:solidFill>
                <a:round/>
                <a:headEnd type="none" w="med" len="med"/>
                <a:tailEnd type="stealth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08850" tIns="54425" rIns="108850" bIns="54425"/>
              <a:p>
                <a:endParaRPr lang="zh-CN" altLang="en-US"/>
              </a:p>
            </p:txBody>
          </p:sp>
          <p:sp>
            <p:nvSpPr>
              <p:cNvPr id="23" name="Line 27"/>
              <p:cNvSpPr>
                <a:spLocks noChangeShapeType="1"/>
              </p:cNvSpPr>
              <p:nvPr/>
            </p:nvSpPr>
            <p:spPr bwMode="auto">
              <a:xfrm>
                <a:off x="8395" y="6635"/>
                <a:ext cx="587" cy="1"/>
              </a:xfrm>
              <a:prstGeom prst="line">
                <a:avLst/>
              </a:prstGeom>
              <a:noFill/>
              <a:ln w="19050">
                <a:solidFill>
                  <a:schemeClr val="tx1"/>
                </a:solidFill>
                <a:round/>
                <a:tailEnd type="stealth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108850" tIns="54425" rIns="108850" bIns="54425"/>
              <a:p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11684 0.111646 " pathEditMode="relative" rAng="0" ptsTypes="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00" y="81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bldLvl="0" animBg="1"/>
      <p:bldP spid="5" grpId="0" bldLvl="0" animBg="1"/>
      <p:bldP spid="5" grpId="1" bldLvl="0" animBg="1"/>
      <p:bldP spid="5" grpId="2" bldLvl="0" animBg="1"/>
      <p:bldP spid="5" grpId="3" bldLvl="0" animBg="1"/>
      <p:bldP spid="6" grpId="0" animBg="1"/>
      <p:bldP spid="6" grpId="1" bldLvl="0" animBg="1"/>
      <p:bldP spid="7" grpId="0" bldLvl="0" animBg="1"/>
      <p:bldP spid="7" grpId="1" animBg="1"/>
      <p:bldP spid="7" grpId="2" bldLvl="0" animBg="1"/>
      <p:bldP spid="5" grpId="4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绝</a:t>
            </a:r>
            <a:r>
              <a:rPr lang="zh-CN" altLang="en-US" dirty="0" smtClean="0"/>
              <a:t>对定位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绝</a:t>
            </a:r>
            <a:r>
              <a:rPr lang="zh-CN" altLang="en-US" dirty="0" smtClean="0"/>
              <a:t>对定位 </a:t>
            </a:r>
            <a:r>
              <a:rPr lang="en-US" altLang="zh-CN" dirty="0"/>
              <a:t>——</a:t>
            </a:r>
            <a:r>
              <a:rPr lang="en-US" altLang="zh-CN" dirty="0" smtClean="0"/>
              <a:t> </a:t>
            </a:r>
            <a:r>
              <a:rPr lang="en-US" altLang="zh-CN" b="1" dirty="0" err="1">
                <a:solidFill>
                  <a:srgbClr val="FF0000"/>
                </a:solidFill>
              </a:rPr>
              <a:t>position:absolute</a:t>
            </a:r>
            <a:r>
              <a:rPr lang="en-US" altLang="zh-CN" b="1" dirty="0">
                <a:solidFill>
                  <a:srgbClr val="FF0000"/>
                </a:solidFill>
              </a:rPr>
              <a:t>;</a:t>
            </a:r>
            <a:endParaRPr lang="zh-CN" altLang="en-US" dirty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与</a:t>
            </a:r>
            <a:r>
              <a:rPr lang="en-US" altLang="zh-CN" dirty="0"/>
              <a:t>left</a:t>
            </a:r>
            <a:r>
              <a:rPr lang="zh-CN" altLang="en-US" dirty="0"/>
              <a:t>，</a:t>
            </a:r>
            <a:r>
              <a:rPr lang="en-US" altLang="zh-CN" dirty="0"/>
              <a:t>right</a:t>
            </a:r>
            <a:r>
              <a:rPr lang="zh-CN" altLang="en-US" dirty="0"/>
              <a:t>，</a:t>
            </a:r>
            <a:r>
              <a:rPr lang="en-US" altLang="zh-CN" dirty="0"/>
              <a:t>top</a:t>
            </a:r>
            <a:r>
              <a:rPr lang="zh-CN" altLang="en-US" dirty="0"/>
              <a:t>，</a:t>
            </a:r>
            <a:r>
              <a:rPr lang="en-US" altLang="zh-CN" dirty="0"/>
              <a:t>bottom</a:t>
            </a:r>
            <a:r>
              <a:rPr lang="zh-CN" altLang="en-US" dirty="0"/>
              <a:t>等属性共同</a:t>
            </a:r>
            <a:r>
              <a:rPr lang="zh-CN" altLang="en-US" dirty="0" smtClean="0"/>
              <a:t>使用</a:t>
            </a:r>
            <a:endParaRPr lang="en-US" altLang="zh-CN" dirty="0" smtClean="0"/>
          </a:p>
          <a:p>
            <a:pPr lvl="1"/>
            <a:r>
              <a:rPr lang="zh-CN" altLang="en-US" dirty="0"/>
              <a:t>若父元素设置了</a:t>
            </a:r>
            <a:r>
              <a:rPr lang="en-US" altLang="zh-CN" dirty="0"/>
              <a:t>position</a:t>
            </a:r>
            <a:r>
              <a:rPr lang="zh-CN" altLang="en-US" dirty="0"/>
              <a:t>属性，则以父元素左上角为起始</a:t>
            </a:r>
            <a:r>
              <a:rPr lang="zh-CN" altLang="en-US" dirty="0" smtClean="0"/>
              <a:t>位置</a:t>
            </a:r>
            <a:endParaRPr lang="en-US" altLang="zh-CN" dirty="0" smtClean="0"/>
          </a:p>
          <a:p>
            <a:pPr lvl="1"/>
            <a:r>
              <a:rPr lang="zh-CN" altLang="en-US" dirty="0">
                <a:sym typeface="+mn-ea"/>
              </a:rPr>
              <a:t>若父元素未设置</a:t>
            </a:r>
            <a:r>
              <a:rPr lang="en-US" altLang="zh-CN" dirty="0">
                <a:sym typeface="+mn-ea"/>
              </a:rPr>
              <a:t>position</a:t>
            </a:r>
            <a:r>
              <a:rPr lang="zh-CN" altLang="en-US" dirty="0">
                <a:sym typeface="+mn-ea"/>
              </a:rPr>
              <a:t>属性，则以浏览器窗口左上角为起始</a:t>
            </a:r>
            <a:r>
              <a:rPr lang="zh-CN" altLang="en-US" dirty="0" smtClean="0">
                <a:sym typeface="+mn-ea"/>
              </a:rPr>
              <a:t>位置</a:t>
            </a:r>
            <a:endParaRPr lang="zh-CN" altLang="en-US" dirty="0"/>
          </a:p>
          <a:p>
            <a:pPr lvl="1"/>
            <a:r>
              <a:rPr lang="zh-CN" altLang="en-US" dirty="0" smtClean="0"/>
              <a:t>不保留</a:t>
            </a:r>
            <a:r>
              <a:rPr lang="zh-CN" altLang="en-US" dirty="0"/>
              <a:t>自身</a:t>
            </a:r>
            <a:r>
              <a:rPr lang="zh-CN" altLang="en-US" dirty="0" smtClean="0"/>
              <a:t>位置</a:t>
            </a:r>
            <a:endParaRPr lang="zh-CN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4276092" y="3613338"/>
            <a:ext cx="2940685" cy="2317115"/>
          </a:xfrm>
          <a:prstGeom prst="rect">
            <a:avLst/>
          </a:prstGeom>
          <a:solidFill>
            <a:schemeClr val="bg1"/>
          </a:solidFill>
          <a:ln w="50800" cmpd="sng">
            <a:solidFill>
              <a:srgbClr val="FFC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4440557" y="3761293"/>
            <a:ext cx="900007" cy="900007"/>
          </a:xfrm>
          <a:prstGeom prst="rect">
            <a:avLst/>
          </a:prstGeom>
          <a:noFill/>
          <a:ln w="50800" cmpd="sng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440557" y="4808408"/>
            <a:ext cx="900007" cy="900007"/>
          </a:xfrm>
          <a:prstGeom prst="rect">
            <a:avLst/>
          </a:prstGeom>
          <a:gradFill>
            <a:gsLst>
              <a:gs pos="0">
                <a:srgbClr val="9EE256"/>
              </a:gs>
              <a:gs pos="100000">
                <a:srgbClr val="52762D"/>
              </a:gs>
            </a:gsLst>
            <a:lin ang="540000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436112" y="3771453"/>
            <a:ext cx="900007" cy="90000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endParaRPr lang="en-US" altLang="zh-CN" sz="3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4260217" y="3467923"/>
            <a:ext cx="1523365" cy="2179955"/>
            <a:chOff x="11456" y="4952"/>
            <a:chExt cx="2399" cy="3433"/>
          </a:xfrm>
        </p:grpSpPr>
        <p:grpSp>
          <p:nvGrpSpPr>
            <p:cNvPr id="29" name="组合 28"/>
            <p:cNvGrpSpPr/>
            <p:nvPr/>
          </p:nvGrpSpPr>
          <p:grpSpPr>
            <a:xfrm>
              <a:off x="11456" y="4952"/>
              <a:ext cx="2399" cy="3433"/>
              <a:chOff x="11456" y="4412"/>
              <a:chExt cx="2399" cy="3433"/>
            </a:xfrm>
          </p:grpSpPr>
          <p:cxnSp>
            <p:nvCxnSpPr>
              <p:cNvPr id="31" name="直接连接符 30"/>
              <p:cNvCxnSpPr/>
              <p:nvPr/>
            </p:nvCxnSpPr>
            <p:spPr>
              <a:xfrm>
                <a:off x="11456" y="4412"/>
                <a:ext cx="25" cy="3433"/>
              </a:xfrm>
              <a:prstGeom prst="line">
                <a:avLst/>
              </a:prstGeom>
              <a:ln w="3175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直接连接符 31"/>
              <p:cNvCxnSpPr/>
              <p:nvPr/>
            </p:nvCxnSpPr>
            <p:spPr>
              <a:xfrm>
                <a:off x="13855" y="5730"/>
                <a:ext cx="0" cy="1818"/>
              </a:xfrm>
              <a:prstGeom prst="line">
                <a:avLst/>
              </a:prstGeom>
              <a:ln w="31750" cmpd="sng">
                <a:solidFill>
                  <a:schemeClr val="tx1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文本框 26"/>
            <p:cNvSpPr txBox="1"/>
            <p:nvPr/>
          </p:nvSpPr>
          <p:spPr>
            <a:xfrm>
              <a:off x="12155" y="6996"/>
              <a:ext cx="948" cy="652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left</a:t>
              </a:r>
              <a:endParaRPr lang="en-US" altLang="zh-CN"/>
            </a:p>
          </p:txBody>
        </p:sp>
      </p:grp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14950" y="3367641"/>
            <a:ext cx="3368308" cy="2808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4078607" y="3608893"/>
            <a:ext cx="3443605" cy="937707"/>
            <a:chOff x="6423" y="5683"/>
            <a:chExt cx="5423" cy="1477"/>
          </a:xfrm>
        </p:grpSpPr>
        <p:grpSp>
          <p:nvGrpSpPr>
            <p:cNvPr id="23" name="组合 22"/>
            <p:cNvGrpSpPr/>
            <p:nvPr/>
          </p:nvGrpSpPr>
          <p:grpSpPr>
            <a:xfrm>
              <a:off x="6423" y="5683"/>
              <a:ext cx="5423" cy="1447"/>
              <a:chOff x="11000" y="5188"/>
              <a:chExt cx="5423" cy="1447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11000" y="5188"/>
                <a:ext cx="5423" cy="1447"/>
                <a:chOff x="11000" y="5188"/>
                <a:chExt cx="5423" cy="1447"/>
              </a:xfrm>
            </p:grpSpPr>
            <p:cxnSp>
              <p:nvCxnSpPr>
                <p:cNvPr id="26" name="直接连接符 25"/>
                <p:cNvCxnSpPr/>
                <p:nvPr/>
              </p:nvCxnSpPr>
              <p:spPr>
                <a:xfrm flipV="1">
                  <a:off x="11000" y="5188"/>
                  <a:ext cx="5408" cy="7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" name="直接连接符 26"/>
                <p:cNvCxnSpPr/>
                <p:nvPr/>
              </p:nvCxnSpPr>
              <p:spPr>
                <a:xfrm>
                  <a:off x="13347" y="6635"/>
                  <a:ext cx="3076" cy="0"/>
                </a:xfrm>
                <a:prstGeom prst="line">
                  <a:avLst/>
                </a:prstGeom>
                <a:ln w="317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" name="文本框 24"/>
              <p:cNvSpPr txBox="1"/>
              <p:nvPr/>
            </p:nvSpPr>
            <p:spPr>
              <a:xfrm>
                <a:off x="14787" y="5541"/>
                <a:ext cx="975" cy="652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lstStyle/>
              <a:p>
                <a:r>
                  <a:rPr lang="en-US" altLang="zh-CN" dirty="0"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top</a:t>
                </a:r>
                <a:endParaRPr lang="en-US" altLang="zh-CN"/>
              </a:p>
            </p:txBody>
          </p:sp>
        </p:grpSp>
        <p:sp>
          <p:nvSpPr>
            <p:cNvPr id="18" name="Freeform 31"/>
            <p:cNvSpPr/>
            <p:nvPr/>
          </p:nvSpPr>
          <p:spPr bwMode="auto">
            <a:xfrm>
              <a:off x="10664" y="5730"/>
              <a:ext cx="120" cy="447"/>
            </a:xfrm>
            <a:custGeom>
              <a:avLst/>
              <a:gdLst>
                <a:gd name="T0" fmla="*/ 0 w 1"/>
                <a:gd name="T1" fmla="*/ 108 h 108"/>
                <a:gd name="T2" fmla="*/ 0 w 1"/>
                <a:gd name="T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108">
                  <a:moveTo>
                    <a:pt x="0" y="108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 type="none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08850" tIns="54425" rIns="108850" bIns="54425"/>
            <a:p>
              <a:endParaRPr lang="zh-CN" altLang="en-US"/>
            </a:p>
          </p:txBody>
        </p:sp>
        <p:sp>
          <p:nvSpPr>
            <p:cNvPr id="4" name="Freeform 32"/>
            <p:cNvSpPr/>
            <p:nvPr/>
          </p:nvSpPr>
          <p:spPr bwMode="auto">
            <a:xfrm>
              <a:off x="10664" y="6660"/>
              <a:ext cx="120" cy="500"/>
            </a:xfrm>
            <a:custGeom>
              <a:avLst/>
              <a:gdLst>
                <a:gd name="T0" fmla="*/ 0 w 1"/>
                <a:gd name="T1" fmla="*/ 0 h 96"/>
                <a:gd name="T2" fmla="*/ 0 w 1"/>
                <a:gd name="T3" fmla="*/ 96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96">
                  <a:moveTo>
                    <a:pt x="0" y="0"/>
                  </a:moveTo>
                  <a:lnTo>
                    <a:pt x="0" y="96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 type="none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08850" tIns="54425" rIns="108850" bIns="54425"/>
            <a:p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281805" y="4994275"/>
            <a:ext cx="1482090" cy="113665"/>
            <a:chOff x="6743" y="7865"/>
            <a:chExt cx="2334" cy="179"/>
          </a:xfrm>
        </p:grpSpPr>
        <p:sp>
          <p:nvSpPr>
            <p:cNvPr id="5" name="Freeform 25"/>
            <p:cNvSpPr/>
            <p:nvPr/>
          </p:nvSpPr>
          <p:spPr bwMode="auto">
            <a:xfrm>
              <a:off x="6743" y="7874"/>
              <a:ext cx="609" cy="170"/>
            </a:xfrm>
            <a:custGeom>
              <a:avLst/>
              <a:gdLst>
                <a:gd name="T0" fmla="*/ 378 w 378"/>
                <a:gd name="T1" fmla="*/ 0 h 1"/>
                <a:gd name="T2" fmla="*/ 0 w 378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8" h="1">
                  <a:moveTo>
                    <a:pt x="378" y="0"/>
                  </a:moveTo>
                  <a:lnTo>
                    <a:pt x="0" y="0"/>
                  </a:lnTo>
                </a:path>
              </a:pathLst>
            </a:custGeom>
            <a:noFill/>
            <a:ln w="19050">
              <a:solidFill>
                <a:schemeClr val="tx1"/>
              </a:solidFill>
              <a:round/>
              <a:headEnd type="none" w="med" len="med"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08850" tIns="54425" rIns="108850" bIns="54425"/>
            <a:p>
              <a:endParaRPr lang="zh-CN" altLang="en-US"/>
            </a:p>
          </p:txBody>
        </p:sp>
        <p:sp>
          <p:nvSpPr>
            <p:cNvPr id="6" name="Line 27"/>
            <p:cNvSpPr>
              <a:spLocks noChangeShapeType="1"/>
            </p:cNvSpPr>
            <p:nvPr/>
          </p:nvSpPr>
          <p:spPr bwMode="auto">
            <a:xfrm>
              <a:off x="8365" y="7865"/>
              <a:ext cx="712" cy="1"/>
            </a:xfrm>
            <a:prstGeom prst="line">
              <a:avLst/>
            </a:prstGeom>
            <a:noFill/>
            <a:ln w="19050">
              <a:solidFill>
                <a:schemeClr val="tx1"/>
              </a:solidFill>
              <a:round/>
              <a:tailEnd type="stealth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08850" tIns="54425" rIns="108850" bIns="54425"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9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111684 0.111646 " pathEditMode="relative" rAng="0" ptsTypes="">
                                      <p:cBhvr>
                                        <p:cTn id="1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" y="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1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6" presetClass="emph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64" presetClass="path" presetSubtype="0" accel="50000" decel="5000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000 0.000000 L 0.000000 -0.152194 " pathEditMode="relative" rAng="0" ptsTypes="">
                                      <p:cBhvr>
                                        <p:cTn id="32" dur="3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500"/>
                            </p:stCondLst>
                            <p:childTnLst>
                              <p:par>
                                <p:cTn id="34" presetID="1" presetClass="exit" presetSubtype="0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base"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0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bldLvl="0" animBg="1"/>
      <p:bldP spid="20" grpId="0" bldLvl="0" animBg="1"/>
      <p:bldP spid="20" grpId="1" bldLvl="0" animBg="1"/>
      <p:bldP spid="20" grpId="2" bldLvl="0" animBg="1"/>
      <p:bldP spid="20" grpId="3" bldLvl="0" animBg="1"/>
      <p:bldP spid="20" grpId="4" bldLvl="0" animBg="1"/>
      <p:bldP spid="21" grpId="0" animBg="1"/>
      <p:bldP spid="21" grpId="1" bldLvl="0" animBg="1"/>
      <p:bldP spid="21" grpId="2" bldLvl="0" animBg="1"/>
      <p:bldP spid="22" grpId="0" bldLvl="0" animBg="1"/>
      <p:bldP spid="22" grpId="1" animBg="1"/>
      <p:bldP spid="22" grpId="2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绝</a:t>
            </a:r>
            <a:r>
              <a:rPr lang="zh-CN" altLang="en-US" dirty="0" smtClean="0"/>
              <a:t>对定位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绝</a:t>
            </a:r>
            <a:r>
              <a:rPr lang="zh-CN" altLang="en-US" dirty="0" smtClean="0"/>
              <a:t>对定位参照物</a:t>
            </a:r>
            <a:endParaRPr lang="en-US" altLang="zh-CN" dirty="0" smtClean="0"/>
          </a:p>
          <a:p>
            <a:pPr lvl="1"/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34" name="矩形 9"/>
          <p:cNvSpPr>
            <a:spLocks noChangeArrowheads="1"/>
          </p:cNvSpPr>
          <p:nvPr/>
        </p:nvSpPr>
        <p:spPr bwMode="auto">
          <a:xfrm>
            <a:off x="572135" y="1644015"/>
            <a:ext cx="5170170" cy="31635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position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absolute;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position : relative;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position: static;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没有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position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2" indent="-457200" defTabSz="1066800">
              <a:lnSpc>
                <a:spcPct val="150000"/>
              </a:lnSpc>
              <a:spcAft>
                <a:spcPct val="15000"/>
              </a:spcAft>
              <a:buClr>
                <a:srgbClr val="000000"/>
              </a:buClr>
              <a:buFont typeface="Wingdings" panose="05000000000000000000" charset="0"/>
              <a:buChar char=""/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body 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浏览器左上角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 2050"/>
          <p:cNvSpPr/>
          <p:nvPr/>
        </p:nvSpPr>
        <p:spPr bwMode="auto">
          <a:xfrm>
            <a:off x="1187700" y="2409375"/>
            <a:ext cx="643494" cy="462008"/>
          </a:xfrm>
          <a:custGeom>
            <a:avLst/>
            <a:gdLst>
              <a:gd name="T0" fmla="*/ 1905000 w 1360"/>
              <a:gd name="T1" fmla="*/ 65651 h 1358"/>
              <a:gd name="T2" fmla="*/ 1703294 w 1360"/>
              <a:gd name="T3" fmla="*/ 205463 h 1358"/>
              <a:gd name="T4" fmla="*/ 1507191 w 1360"/>
              <a:gd name="T5" fmla="*/ 363512 h 1358"/>
              <a:gd name="T6" fmla="*/ 1318092 w 1360"/>
              <a:gd name="T7" fmla="*/ 538581 h 1358"/>
              <a:gd name="T8" fmla="*/ 1138798 w 1360"/>
              <a:gd name="T9" fmla="*/ 731887 h 1358"/>
              <a:gd name="T10" fmla="*/ 970710 w 1360"/>
              <a:gd name="T11" fmla="*/ 930055 h 1358"/>
              <a:gd name="T12" fmla="*/ 832037 w 1360"/>
              <a:gd name="T13" fmla="*/ 1130655 h 1358"/>
              <a:gd name="T14" fmla="*/ 715776 w 1360"/>
              <a:gd name="T15" fmla="*/ 1326392 h 1358"/>
              <a:gd name="T16" fmla="*/ 624728 w 1360"/>
              <a:gd name="T17" fmla="*/ 1520914 h 1358"/>
              <a:gd name="T18" fmla="*/ 525276 w 1360"/>
              <a:gd name="T19" fmla="*/ 1580486 h 1358"/>
              <a:gd name="T20" fmla="*/ 455239 w 1360"/>
              <a:gd name="T21" fmla="*/ 1627901 h 1358"/>
              <a:gd name="T22" fmla="*/ 417419 w 1360"/>
              <a:gd name="T23" fmla="*/ 1625469 h 1358"/>
              <a:gd name="T24" fmla="*/ 390805 w 1360"/>
              <a:gd name="T25" fmla="*/ 1551308 h 1358"/>
              <a:gd name="T26" fmla="*/ 336176 w 1360"/>
              <a:gd name="T27" fmla="*/ 1432163 h 1358"/>
              <a:gd name="T28" fmla="*/ 285750 w 1360"/>
              <a:gd name="T29" fmla="*/ 1322745 h 1358"/>
              <a:gd name="T30" fmla="*/ 239526 w 1360"/>
              <a:gd name="T31" fmla="*/ 1231563 h 1358"/>
              <a:gd name="T32" fmla="*/ 196103 w 1360"/>
              <a:gd name="T33" fmla="*/ 1158618 h 1358"/>
              <a:gd name="T34" fmla="*/ 155482 w 1360"/>
              <a:gd name="T35" fmla="*/ 1102693 h 1358"/>
              <a:gd name="T36" fmla="*/ 120463 w 1360"/>
              <a:gd name="T37" fmla="*/ 1061357 h 1358"/>
              <a:gd name="T38" fmla="*/ 81243 w 1360"/>
              <a:gd name="T39" fmla="*/ 1030963 h 1358"/>
              <a:gd name="T40" fmla="*/ 40621 w 1360"/>
              <a:gd name="T41" fmla="*/ 1011511 h 1358"/>
              <a:gd name="T42" fmla="*/ 0 w 1360"/>
              <a:gd name="T43" fmla="*/ 1003001 h 1358"/>
              <a:gd name="T44" fmla="*/ 53228 w 1360"/>
              <a:gd name="T45" fmla="*/ 960449 h 1358"/>
              <a:gd name="T46" fmla="*/ 107857 w 1360"/>
              <a:gd name="T47" fmla="*/ 930055 h 1358"/>
              <a:gd name="T48" fmla="*/ 152680 w 1360"/>
              <a:gd name="T49" fmla="*/ 914250 h 1358"/>
              <a:gd name="T50" fmla="*/ 198904 w 1360"/>
              <a:gd name="T51" fmla="*/ 906956 h 1358"/>
              <a:gd name="T52" fmla="*/ 257735 w 1360"/>
              <a:gd name="T53" fmla="*/ 925192 h 1358"/>
              <a:gd name="T54" fmla="*/ 323570 w 1360"/>
              <a:gd name="T55" fmla="*/ 979901 h 1358"/>
              <a:gd name="T56" fmla="*/ 388004 w 1360"/>
              <a:gd name="T57" fmla="*/ 1067436 h 1358"/>
              <a:gd name="T58" fmla="*/ 458040 w 1360"/>
              <a:gd name="T59" fmla="*/ 1191443 h 1358"/>
              <a:gd name="T60" fmla="*/ 572901 w 1360"/>
              <a:gd name="T61" fmla="*/ 1193875 h 1358"/>
              <a:gd name="T62" fmla="*/ 710173 w 1360"/>
              <a:gd name="T63" fmla="*/ 1000569 h 1358"/>
              <a:gd name="T64" fmla="*/ 861452 w 1360"/>
              <a:gd name="T65" fmla="*/ 813342 h 1358"/>
              <a:gd name="T66" fmla="*/ 1025338 w 1360"/>
              <a:gd name="T67" fmla="*/ 637057 h 1358"/>
              <a:gd name="T68" fmla="*/ 1203232 w 1360"/>
              <a:gd name="T69" fmla="*/ 468067 h 1358"/>
              <a:gd name="T70" fmla="*/ 1385327 w 1360"/>
              <a:gd name="T71" fmla="*/ 314881 h 1358"/>
              <a:gd name="T72" fmla="*/ 1574426 w 1360"/>
              <a:gd name="T73" fmla="*/ 175069 h 1358"/>
              <a:gd name="T74" fmla="*/ 1764926 w 1360"/>
              <a:gd name="T75" fmla="*/ 53493 h 1358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360" h="1358">
                <a:moveTo>
                  <a:pt x="1331" y="0"/>
                </a:moveTo>
                <a:lnTo>
                  <a:pt x="1360" y="54"/>
                </a:lnTo>
                <a:lnTo>
                  <a:pt x="1287" y="109"/>
                </a:lnTo>
                <a:lnTo>
                  <a:pt x="1216" y="169"/>
                </a:lnTo>
                <a:lnTo>
                  <a:pt x="1145" y="232"/>
                </a:lnTo>
                <a:lnTo>
                  <a:pt x="1076" y="299"/>
                </a:lnTo>
                <a:lnTo>
                  <a:pt x="1007" y="368"/>
                </a:lnTo>
                <a:lnTo>
                  <a:pt x="941" y="443"/>
                </a:lnTo>
                <a:lnTo>
                  <a:pt x="876" y="520"/>
                </a:lnTo>
                <a:lnTo>
                  <a:pt x="813" y="602"/>
                </a:lnTo>
                <a:lnTo>
                  <a:pt x="751" y="685"/>
                </a:lnTo>
                <a:lnTo>
                  <a:pt x="693" y="765"/>
                </a:lnTo>
                <a:lnTo>
                  <a:pt x="642" y="848"/>
                </a:lnTo>
                <a:lnTo>
                  <a:pt x="594" y="930"/>
                </a:lnTo>
                <a:lnTo>
                  <a:pt x="551" y="1011"/>
                </a:lnTo>
                <a:lnTo>
                  <a:pt x="511" y="1091"/>
                </a:lnTo>
                <a:lnTo>
                  <a:pt x="476" y="1172"/>
                </a:lnTo>
                <a:lnTo>
                  <a:pt x="446" y="1251"/>
                </a:lnTo>
                <a:lnTo>
                  <a:pt x="401" y="1281"/>
                </a:lnTo>
                <a:lnTo>
                  <a:pt x="375" y="1300"/>
                </a:lnTo>
                <a:lnTo>
                  <a:pt x="348" y="1320"/>
                </a:lnTo>
                <a:lnTo>
                  <a:pt x="325" y="1339"/>
                </a:lnTo>
                <a:lnTo>
                  <a:pt x="304" y="1358"/>
                </a:lnTo>
                <a:lnTo>
                  <a:pt x="298" y="1337"/>
                </a:lnTo>
                <a:lnTo>
                  <a:pt x="290" y="1310"/>
                </a:lnTo>
                <a:lnTo>
                  <a:pt x="279" y="1276"/>
                </a:lnTo>
                <a:lnTo>
                  <a:pt x="263" y="1237"/>
                </a:lnTo>
                <a:lnTo>
                  <a:pt x="240" y="1178"/>
                </a:lnTo>
                <a:lnTo>
                  <a:pt x="221" y="1132"/>
                </a:lnTo>
                <a:lnTo>
                  <a:pt x="204" y="1088"/>
                </a:lnTo>
                <a:lnTo>
                  <a:pt x="186" y="1049"/>
                </a:lnTo>
                <a:lnTo>
                  <a:pt x="171" y="1013"/>
                </a:lnTo>
                <a:lnTo>
                  <a:pt x="156" y="982"/>
                </a:lnTo>
                <a:lnTo>
                  <a:pt x="140" y="953"/>
                </a:lnTo>
                <a:lnTo>
                  <a:pt x="125" y="928"/>
                </a:lnTo>
                <a:lnTo>
                  <a:pt x="111" y="907"/>
                </a:lnTo>
                <a:lnTo>
                  <a:pt x="100" y="890"/>
                </a:lnTo>
                <a:lnTo>
                  <a:pt x="86" y="873"/>
                </a:lnTo>
                <a:lnTo>
                  <a:pt x="71" y="859"/>
                </a:lnTo>
                <a:lnTo>
                  <a:pt x="58" y="848"/>
                </a:lnTo>
                <a:lnTo>
                  <a:pt x="44" y="838"/>
                </a:lnTo>
                <a:lnTo>
                  <a:pt x="29" y="832"/>
                </a:lnTo>
                <a:lnTo>
                  <a:pt x="15" y="827"/>
                </a:lnTo>
                <a:lnTo>
                  <a:pt x="0" y="825"/>
                </a:lnTo>
                <a:lnTo>
                  <a:pt x="19" y="806"/>
                </a:lnTo>
                <a:lnTo>
                  <a:pt x="38" y="790"/>
                </a:lnTo>
                <a:lnTo>
                  <a:pt x="58" y="777"/>
                </a:lnTo>
                <a:lnTo>
                  <a:pt x="77" y="765"/>
                </a:lnTo>
                <a:lnTo>
                  <a:pt x="94" y="758"/>
                </a:lnTo>
                <a:lnTo>
                  <a:pt x="109" y="752"/>
                </a:lnTo>
                <a:lnTo>
                  <a:pt x="127" y="748"/>
                </a:lnTo>
                <a:lnTo>
                  <a:pt x="142" y="746"/>
                </a:lnTo>
                <a:lnTo>
                  <a:pt x="163" y="750"/>
                </a:lnTo>
                <a:lnTo>
                  <a:pt x="184" y="761"/>
                </a:lnTo>
                <a:lnTo>
                  <a:pt x="207" y="779"/>
                </a:lnTo>
                <a:lnTo>
                  <a:pt x="231" y="806"/>
                </a:lnTo>
                <a:lnTo>
                  <a:pt x="254" y="838"/>
                </a:lnTo>
                <a:lnTo>
                  <a:pt x="277" y="878"/>
                </a:lnTo>
                <a:lnTo>
                  <a:pt x="302" y="924"/>
                </a:lnTo>
                <a:lnTo>
                  <a:pt x="327" y="980"/>
                </a:lnTo>
                <a:lnTo>
                  <a:pt x="363" y="1063"/>
                </a:lnTo>
                <a:lnTo>
                  <a:pt x="409" y="982"/>
                </a:lnTo>
                <a:lnTo>
                  <a:pt x="457" y="901"/>
                </a:lnTo>
                <a:lnTo>
                  <a:pt x="507" y="823"/>
                </a:lnTo>
                <a:lnTo>
                  <a:pt x="561" y="744"/>
                </a:lnTo>
                <a:lnTo>
                  <a:pt x="615" y="669"/>
                </a:lnTo>
                <a:lnTo>
                  <a:pt x="672" y="596"/>
                </a:lnTo>
                <a:lnTo>
                  <a:pt x="732" y="524"/>
                </a:lnTo>
                <a:lnTo>
                  <a:pt x="795" y="453"/>
                </a:lnTo>
                <a:lnTo>
                  <a:pt x="859" y="385"/>
                </a:lnTo>
                <a:lnTo>
                  <a:pt x="924" y="320"/>
                </a:lnTo>
                <a:lnTo>
                  <a:pt x="989" y="259"/>
                </a:lnTo>
                <a:lnTo>
                  <a:pt x="1055" y="199"/>
                </a:lnTo>
                <a:lnTo>
                  <a:pt x="1124" y="144"/>
                </a:lnTo>
                <a:lnTo>
                  <a:pt x="1191" y="92"/>
                </a:lnTo>
                <a:lnTo>
                  <a:pt x="1260" y="44"/>
                </a:lnTo>
                <a:lnTo>
                  <a:pt x="1331" y="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pPr marL="285750" indent="-285750">
              <a:buFont typeface="Wingdings" panose="05000000000000000000" charset="0"/>
              <a:buChar char=""/>
            </a:pPr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乘号 35"/>
          <p:cNvSpPr/>
          <p:nvPr/>
        </p:nvSpPr>
        <p:spPr>
          <a:xfrm>
            <a:off x="1123685" y="2973531"/>
            <a:ext cx="575945" cy="575945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乘号 36"/>
          <p:cNvSpPr/>
          <p:nvPr/>
        </p:nvSpPr>
        <p:spPr>
          <a:xfrm>
            <a:off x="1123685" y="3546212"/>
            <a:ext cx="575945" cy="575945"/>
          </a:xfrm>
          <a:prstGeom prst="mathMultiply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 2050"/>
          <p:cNvSpPr/>
          <p:nvPr/>
        </p:nvSpPr>
        <p:spPr bwMode="auto">
          <a:xfrm>
            <a:off x="1187700" y="1786621"/>
            <a:ext cx="643494" cy="462008"/>
          </a:xfrm>
          <a:custGeom>
            <a:avLst/>
            <a:gdLst>
              <a:gd name="T0" fmla="*/ 1905000 w 1360"/>
              <a:gd name="T1" fmla="*/ 65651 h 1358"/>
              <a:gd name="T2" fmla="*/ 1703294 w 1360"/>
              <a:gd name="T3" fmla="*/ 205463 h 1358"/>
              <a:gd name="T4" fmla="*/ 1507191 w 1360"/>
              <a:gd name="T5" fmla="*/ 363512 h 1358"/>
              <a:gd name="T6" fmla="*/ 1318092 w 1360"/>
              <a:gd name="T7" fmla="*/ 538581 h 1358"/>
              <a:gd name="T8" fmla="*/ 1138798 w 1360"/>
              <a:gd name="T9" fmla="*/ 731887 h 1358"/>
              <a:gd name="T10" fmla="*/ 970710 w 1360"/>
              <a:gd name="T11" fmla="*/ 930055 h 1358"/>
              <a:gd name="T12" fmla="*/ 832037 w 1360"/>
              <a:gd name="T13" fmla="*/ 1130655 h 1358"/>
              <a:gd name="T14" fmla="*/ 715776 w 1360"/>
              <a:gd name="T15" fmla="*/ 1326392 h 1358"/>
              <a:gd name="T16" fmla="*/ 624728 w 1360"/>
              <a:gd name="T17" fmla="*/ 1520914 h 1358"/>
              <a:gd name="T18" fmla="*/ 525276 w 1360"/>
              <a:gd name="T19" fmla="*/ 1580486 h 1358"/>
              <a:gd name="T20" fmla="*/ 455239 w 1360"/>
              <a:gd name="T21" fmla="*/ 1627901 h 1358"/>
              <a:gd name="T22" fmla="*/ 417419 w 1360"/>
              <a:gd name="T23" fmla="*/ 1625469 h 1358"/>
              <a:gd name="T24" fmla="*/ 390805 w 1360"/>
              <a:gd name="T25" fmla="*/ 1551308 h 1358"/>
              <a:gd name="T26" fmla="*/ 336176 w 1360"/>
              <a:gd name="T27" fmla="*/ 1432163 h 1358"/>
              <a:gd name="T28" fmla="*/ 285750 w 1360"/>
              <a:gd name="T29" fmla="*/ 1322745 h 1358"/>
              <a:gd name="T30" fmla="*/ 239526 w 1360"/>
              <a:gd name="T31" fmla="*/ 1231563 h 1358"/>
              <a:gd name="T32" fmla="*/ 196103 w 1360"/>
              <a:gd name="T33" fmla="*/ 1158618 h 1358"/>
              <a:gd name="T34" fmla="*/ 155482 w 1360"/>
              <a:gd name="T35" fmla="*/ 1102693 h 1358"/>
              <a:gd name="T36" fmla="*/ 120463 w 1360"/>
              <a:gd name="T37" fmla="*/ 1061357 h 1358"/>
              <a:gd name="T38" fmla="*/ 81243 w 1360"/>
              <a:gd name="T39" fmla="*/ 1030963 h 1358"/>
              <a:gd name="T40" fmla="*/ 40621 w 1360"/>
              <a:gd name="T41" fmla="*/ 1011511 h 1358"/>
              <a:gd name="T42" fmla="*/ 0 w 1360"/>
              <a:gd name="T43" fmla="*/ 1003001 h 1358"/>
              <a:gd name="T44" fmla="*/ 53228 w 1360"/>
              <a:gd name="T45" fmla="*/ 960449 h 1358"/>
              <a:gd name="T46" fmla="*/ 107857 w 1360"/>
              <a:gd name="T47" fmla="*/ 930055 h 1358"/>
              <a:gd name="T48" fmla="*/ 152680 w 1360"/>
              <a:gd name="T49" fmla="*/ 914250 h 1358"/>
              <a:gd name="T50" fmla="*/ 198904 w 1360"/>
              <a:gd name="T51" fmla="*/ 906956 h 1358"/>
              <a:gd name="T52" fmla="*/ 257735 w 1360"/>
              <a:gd name="T53" fmla="*/ 925192 h 1358"/>
              <a:gd name="T54" fmla="*/ 323570 w 1360"/>
              <a:gd name="T55" fmla="*/ 979901 h 1358"/>
              <a:gd name="T56" fmla="*/ 388004 w 1360"/>
              <a:gd name="T57" fmla="*/ 1067436 h 1358"/>
              <a:gd name="T58" fmla="*/ 458040 w 1360"/>
              <a:gd name="T59" fmla="*/ 1191443 h 1358"/>
              <a:gd name="T60" fmla="*/ 572901 w 1360"/>
              <a:gd name="T61" fmla="*/ 1193875 h 1358"/>
              <a:gd name="T62" fmla="*/ 710173 w 1360"/>
              <a:gd name="T63" fmla="*/ 1000569 h 1358"/>
              <a:gd name="T64" fmla="*/ 861452 w 1360"/>
              <a:gd name="T65" fmla="*/ 813342 h 1358"/>
              <a:gd name="T66" fmla="*/ 1025338 w 1360"/>
              <a:gd name="T67" fmla="*/ 637057 h 1358"/>
              <a:gd name="T68" fmla="*/ 1203232 w 1360"/>
              <a:gd name="T69" fmla="*/ 468067 h 1358"/>
              <a:gd name="T70" fmla="*/ 1385327 w 1360"/>
              <a:gd name="T71" fmla="*/ 314881 h 1358"/>
              <a:gd name="T72" fmla="*/ 1574426 w 1360"/>
              <a:gd name="T73" fmla="*/ 175069 h 1358"/>
              <a:gd name="T74" fmla="*/ 1764926 w 1360"/>
              <a:gd name="T75" fmla="*/ 53493 h 1358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360" h="1358">
                <a:moveTo>
                  <a:pt x="1331" y="0"/>
                </a:moveTo>
                <a:lnTo>
                  <a:pt x="1360" y="54"/>
                </a:lnTo>
                <a:lnTo>
                  <a:pt x="1287" y="109"/>
                </a:lnTo>
                <a:lnTo>
                  <a:pt x="1216" y="169"/>
                </a:lnTo>
                <a:lnTo>
                  <a:pt x="1145" y="232"/>
                </a:lnTo>
                <a:lnTo>
                  <a:pt x="1076" y="299"/>
                </a:lnTo>
                <a:lnTo>
                  <a:pt x="1007" y="368"/>
                </a:lnTo>
                <a:lnTo>
                  <a:pt x="941" y="443"/>
                </a:lnTo>
                <a:lnTo>
                  <a:pt x="876" y="520"/>
                </a:lnTo>
                <a:lnTo>
                  <a:pt x="813" y="602"/>
                </a:lnTo>
                <a:lnTo>
                  <a:pt x="751" y="685"/>
                </a:lnTo>
                <a:lnTo>
                  <a:pt x="693" y="765"/>
                </a:lnTo>
                <a:lnTo>
                  <a:pt x="642" y="848"/>
                </a:lnTo>
                <a:lnTo>
                  <a:pt x="594" y="930"/>
                </a:lnTo>
                <a:lnTo>
                  <a:pt x="551" y="1011"/>
                </a:lnTo>
                <a:lnTo>
                  <a:pt x="511" y="1091"/>
                </a:lnTo>
                <a:lnTo>
                  <a:pt x="476" y="1172"/>
                </a:lnTo>
                <a:lnTo>
                  <a:pt x="446" y="1251"/>
                </a:lnTo>
                <a:lnTo>
                  <a:pt x="401" y="1281"/>
                </a:lnTo>
                <a:lnTo>
                  <a:pt x="375" y="1300"/>
                </a:lnTo>
                <a:lnTo>
                  <a:pt x="348" y="1320"/>
                </a:lnTo>
                <a:lnTo>
                  <a:pt x="325" y="1339"/>
                </a:lnTo>
                <a:lnTo>
                  <a:pt x="304" y="1358"/>
                </a:lnTo>
                <a:lnTo>
                  <a:pt x="298" y="1337"/>
                </a:lnTo>
                <a:lnTo>
                  <a:pt x="290" y="1310"/>
                </a:lnTo>
                <a:lnTo>
                  <a:pt x="279" y="1276"/>
                </a:lnTo>
                <a:lnTo>
                  <a:pt x="263" y="1237"/>
                </a:lnTo>
                <a:lnTo>
                  <a:pt x="240" y="1178"/>
                </a:lnTo>
                <a:lnTo>
                  <a:pt x="221" y="1132"/>
                </a:lnTo>
                <a:lnTo>
                  <a:pt x="204" y="1088"/>
                </a:lnTo>
                <a:lnTo>
                  <a:pt x="186" y="1049"/>
                </a:lnTo>
                <a:lnTo>
                  <a:pt x="171" y="1013"/>
                </a:lnTo>
                <a:lnTo>
                  <a:pt x="156" y="982"/>
                </a:lnTo>
                <a:lnTo>
                  <a:pt x="140" y="953"/>
                </a:lnTo>
                <a:lnTo>
                  <a:pt x="125" y="928"/>
                </a:lnTo>
                <a:lnTo>
                  <a:pt x="111" y="907"/>
                </a:lnTo>
                <a:lnTo>
                  <a:pt x="100" y="890"/>
                </a:lnTo>
                <a:lnTo>
                  <a:pt x="86" y="873"/>
                </a:lnTo>
                <a:lnTo>
                  <a:pt x="71" y="859"/>
                </a:lnTo>
                <a:lnTo>
                  <a:pt x="58" y="848"/>
                </a:lnTo>
                <a:lnTo>
                  <a:pt x="44" y="838"/>
                </a:lnTo>
                <a:lnTo>
                  <a:pt x="29" y="832"/>
                </a:lnTo>
                <a:lnTo>
                  <a:pt x="15" y="827"/>
                </a:lnTo>
                <a:lnTo>
                  <a:pt x="0" y="825"/>
                </a:lnTo>
                <a:lnTo>
                  <a:pt x="19" y="806"/>
                </a:lnTo>
                <a:lnTo>
                  <a:pt x="38" y="790"/>
                </a:lnTo>
                <a:lnTo>
                  <a:pt x="58" y="777"/>
                </a:lnTo>
                <a:lnTo>
                  <a:pt x="77" y="765"/>
                </a:lnTo>
                <a:lnTo>
                  <a:pt x="94" y="758"/>
                </a:lnTo>
                <a:lnTo>
                  <a:pt x="109" y="752"/>
                </a:lnTo>
                <a:lnTo>
                  <a:pt x="127" y="748"/>
                </a:lnTo>
                <a:lnTo>
                  <a:pt x="142" y="746"/>
                </a:lnTo>
                <a:lnTo>
                  <a:pt x="163" y="750"/>
                </a:lnTo>
                <a:lnTo>
                  <a:pt x="184" y="761"/>
                </a:lnTo>
                <a:lnTo>
                  <a:pt x="207" y="779"/>
                </a:lnTo>
                <a:lnTo>
                  <a:pt x="231" y="806"/>
                </a:lnTo>
                <a:lnTo>
                  <a:pt x="254" y="838"/>
                </a:lnTo>
                <a:lnTo>
                  <a:pt x="277" y="878"/>
                </a:lnTo>
                <a:lnTo>
                  <a:pt x="302" y="924"/>
                </a:lnTo>
                <a:lnTo>
                  <a:pt x="327" y="980"/>
                </a:lnTo>
                <a:lnTo>
                  <a:pt x="363" y="1063"/>
                </a:lnTo>
                <a:lnTo>
                  <a:pt x="409" y="982"/>
                </a:lnTo>
                <a:lnTo>
                  <a:pt x="457" y="901"/>
                </a:lnTo>
                <a:lnTo>
                  <a:pt x="507" y="823"/>
                </a:lnTo>
                <a:lnTo>
                  <a:pt x="561" y="744"/>
                </a:lnTo>
                <a:lnTo>
                  <a:pt x="615" y="669"/>
                </a:lnTo>
                <a:lnTo>
                  <a:pt x="672" y="596"/>
                </a:lnTo>
                <a:lnTo>
                  <a:pt x="732" y="524"/>
                </a:lnTo>
                <a:lnTo>
                  <a:pt x="795" y="453"/>
                </a:lnTo>
                <a:lnTo>
                  <a:pt x="859" y="385"/>
                </a:lnTo>
                <a:lnTo>
                  <a:pt x="924" y="320"/>
                </a:lnTo>
                <a:lnTo>
                  <a:pt x="989" y="259"/>
                </a:lnTo>
                <a:lnTo>
                  <a:pt x="1055" y="199"/>
                </a:lnTo>
                <a:lnTo>
                  <a:pt x="1124" y="144"/>
                </a:lnTo>
                <a:lnTo>
                  <a:pt x="1191" y="92"/>
                </a:lnTo>
                <a:lnTo>
                  <a:pt x="1260" y="44"/>
                </a:lnTo>
                <a:lnTo>
                  <a:pt x="1331" y="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 2050"/>
          <p:cNvSpPr/>
          <p:nvPr/>
        </p:nvSpPr>
        <p:spPr bwMode="auto">
          <a:xfrm>
            <a:off x="1187700" y="4199355"/>
            <a:ext cx="643494" cy="462008"/>
          </a:xfrm>
          <a:custGeom>
            <a:avLst/>
            <a:gdLst>
              <a:gd name="T0" fmla="*/ 1905000 w 1360"/>
              <a:gd name="T1" fmla="*/ 65651 h 1358"/>
              <a:gd name="T2" fmla="*/ 1703294 w 1360"/>
              <a:gd name="T3" fmla="*/ 205463 h 1358"/>
              <a:gd name="T4" fmla="*/ 1507191 w 1360"/>
              <a:gd name="T5" fmla="*/ 363512 h 1358"/>
              <a:gd name="T6" fmla="*/ 1318092 w 1360"/>
              <a:gd name="T7" fmla="*/ 538581 h 1358"/>
              <a:gd name="T8" fmla="*/ 1138798 w 1360"/>
              <a:gd name="T9" fmla="*/ 731887 h 1358"/>
              <a:gd name="T10" fmla="*/ 970710 w 1360"/>
              <a:gd name="T11" fmla="*/ 930055 h 1358"/>
              <a:gd name="T12" fmla="*/ 832037 w 1360"/>
              <a:gd name="T13" fmla="*/ 1130655 h 1358"/>
              <a:gd name="T14" fmla="*/ 715776 w 1360"/>
              <a:gd name="T15" fmla="*/ 1326392 h 1358"/>
              <a:gd name="T16" fmla="*/ 624728 w 1360"/>
              <a:gd name="T17" fmla="*/ 1520914 h 1358"/>
              <a:gd name="T18" fmla="*/ 525276 w 1360"/>
              <a:gd name="T19" fmla="*/ 1580486 h 1358"/>
              <a:gd name="T20" fmla="*/ 455239 w 1360"/>
              <a:gd name="T21" fmla="*/ 1627901 h 1358"/>
              <a:gd name="T22" fmla="*/ 417419 w 1360"/>
              <a:gd name="T23" fmla="*/ 1625469 h 1358"/>
              <a:gd name="T24" fmla="*/ 390805 w 1360"/>
              <a:gd name="T25" fmla="*/ 1551308 h 1358"/>
              <a:gd name="T26" fmla="*/ 336176 w 1360"/>
              <a:gd name="T27" fmla="*/ 1432163 h 1358"/>
              <a:gd name="T28" fmla="*/ 285750 w 1360"/>
              <a:gd name="T29" fmla="*/ 1322745 h 1358"/>
              <a:gd name="T30" fmla="*/ 239526 w 1360"/>
              <a:gd name="T31" fmla="*/ 1231563 h 1358"/>
              <a:gd name="T32" fmla="*/ 196103 w 1360"/>
              <a:gd name="T33" fmla="*/ 1158618 h 1358"/>
              <a:gd name="T34" fmla="*/ 155482 w 1360"/>
              <a:gd name="T35" fmla="*/ 1102693 h 1358"/>
              <a:gd name="T36" fmla="*/ 120463 w 1360"/>
              <a:gd name="T37" fmla="*/ 1061357 h 1358"/>
              <a:gd name="T38" fmla="*/ 81243 w 1360"/>
              <a:gd name="T39" fmla="*/ 1030963 h 1358"/>
              <a:gd name="T40" fmla="*/ 40621 w 1360"/>
              <a:gd name="T41" fmla="*/ 1011511 h 1358"/>
              <a:gd name="T42" fmla="*/ 0 w 1360"/>
              <a:gd name="T43" fmla="*/ 1003001 h 1358"/>
              <a:gd name="T44" fmla="*/ 53228 w 1360"/>
              <a:gd name="T45" fmla="*/ 960449 h 1358"/>
              <a:gd name="T46" fmla="*/ 107857 w 1360"/>
              <a:gd name="T47" fmla="*/ 930055 h 1358"/>
              <a:gd name="T48" fmla="*/ 152680 w 1360"/>
              <a:gd name="T49" fmla="*/ 914250 h 1358"/>
              <a:gd name="T50" fmla="*/ 198904 w 1360"/>
              <a:gd name="T51" fmla="*/ 906956 h 1358"/>
              <a:gd name="T52" fmla="*/ 257735 w 1360"/>
              <a:gd name="T53" fmla="*/ 925192 h 1358"/>
              <a:gd name="T54" fmla="*/ 323570 w 1360"/>
              <a:gd name="T55" fmla="*/ 979901 h 1358"/>
              <a:gd name="T56" fmla="*/ 388004 w 1360"/>
              <a:gd name="T57" fmla="*/ 1067436 h 1358"/>
              <a:gd name="T58" fmla="*/ 458040 w 1360"/>
              <a:gd name="T59" fmla="*/ 1191443 h 1358"/>
              <a:gd name="T60" fmla="*/ 572901 w 1360"/>
              <a:gd name="T61" fmla="*/ 1193875 h 1358"/>
              <a:gd name="T62" fmla="*/ 710173 w 1360"/>
              <a:gd name="T63" fmla="*/ 1000569 h 1358"/>
              <a:gd name="T64" fmla="*/ 861452 w 1360"/>
              <a:gd name="T65" fmla="*/ 813342 h 1358"/>
              <a:gd name="T66" fmla="*/ 1025338 w 1360"/>
              <a:gd name="T67" fmla="*/ 637057 h 1358"/>
              <a:gd name="T68" fmla="*/ 1203232 w 1360"/>
              <a:gd name="T69" fmla="*/ 468067 h 1358"/>
              <a:gd name="T70" fmla="*/ 1385327 w 1360"/>
              <a:gd name="T71" fmla="*/ 314881 h 1358"/>
              <a:gd name="T72" fmla="*/ 1574426 w 1360"/>
              <a:gd name="T73" fmla="*/ 175069 h 1358"/>
              <a:gd name="T74" fmla="*/ 1764926 w 1360"/>
              <a:gd name="T75" fmla="*/ 53493 h 1358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1360" h="1358">
                <a:moveTo>
                  <a:pt x="1331" y="0"/>
                </a:moveTo>
                <a:lnTo>
                  <a:pt x="1360" y="54"/>
                </a:lnTo>
                <a:lnTo>
                  <a:pt x="1287" y="109"/>
                </a:lnTo>
                <a:lnTo>
                  <a:pt x="1216" y="169"/>
                </a:lnTo>
                <a:lnTo>
                  <a:pt x="1145" y="232"/>
                </a:lnTo>
                <a:lnTo>
                  <a:pt x="1076" y="299"/>
                </a:lnTo>
                <a:lnTo>
                  <a:pt x="1007" y="368"/>
                </a:lnTo>
                <a:lnTo>
                  <a:pt x="941" y="443"/>
                </a:lnTo>
                <a:lnTo>
                  <a:pt x="876" y="520"/>
                </a:lnTo>
                <a:lnTo>
                  <a:pt x="813" y="602"/>
                </a:lnTo>
                <a:lnTo>
                  <a:pt x="751" y="685"/>
                </a:lnTo>
                <a:lnTo>
                  <a:pt x="693" y="765"/>
                </a:lnTo>
                <a:lnTo>
                  <a:pt x="642" y="848"/>
                </a:lnTo>
                <a:lnTo>
                  <a:pt x="594" y="930"/>
                </a:lnTo>
                <a:lnTo>
                  <a:pt x="551" y="1011"/>
                </a:lnTo>
                <a:lnTo>
                  <a:pt x="511" y="1091"/>
                </a:lnTo>
                <a:lnTo>
                  <a:pt x="476" y="1172"/>
                </a:lnTo>
                <a:lnTo>
                  <a:pt x="446" y="1251"/>
                </a:lnTo>
                <a:lnTo>
                  <a:pt x="401" y="1281"/>
                </a:lnTo>
                <a:lnTo>
                  <a:pt x="375" y="1300"/>
                </a:lnTo>
                <a:lnTo>
                  <a:pt x="348" y="1320"/>
                </a:lnTo>
                <a:lnTo>
                  <a:pt x="325" y="1339"/>
                </a:lnTo>
                <a:lnTo>
                  <a:pt x="304" y="1358"/>
                </a:lnTo>
                <a:lnTo>
                  <a:pt x="298" y="1337"/>
                </a:lnTo>
                <a:lnTo>
                  <a:pt x="290" y="1310"/>
                </a:lnTo>
                <a:lnTo>
                  <a:pt x="279" y="1276"/>
                </a:lnTo>
                <a:lnTo>
                  <a:pt x="263" y="1237"/>
                </a:lnTo>
                <a:lnTo>
                  <a:pt x="240" y="1178"/>
                </a:lnTo>
                <a:lnTo>
                  <a:pt x="221" y="1132"/>
                </a:lnTo>
                <a:lnTo>
                  <a:pt x="204" y="1088"/>
                </a:lnTo>
                <a:lnTo>
                  <a:pt x="186" y="1049"/>
                </a:lnTo>
                <a:lnTo>
                  <a:pt x="171" y="1013"/>
                </a:lnTo>
                <a:lnTo>
                  <a:pt x="156" y="982"/>
                </a:lnTo>
                <a:lnTo>
                  <a:pt x="140" y="953"/>
                </a:lnTo>
                <a:lnTo>
                  <a:pt x="125" y="928"/>
                </a:lnTo>
                <a:lnTo>
                  <a:pt x="111" y="907"/>
                </a:lnTo>
                <a:lnTo>
                  <a:pt x="100" y="890"/>
                </a:lnTo>
                <a:lnTo>
                  <a:pt x="86" y="873"/>
                </a:lnTo>
                <a:lnTo>
                  <a:pt x="71" y="859"/>
                </a:lnTo>
                <a:lnTo>
                  <a:pt x="58" y="848"/>
                </a:lnTo>
                <a:lnTo>
                  <a:pt x="44" y="838"/>
                </a:lnTo>
                <a:lnTo>
                  <a:pt x="29" y="832"/>
                </a:lnTo>
                <a:lnTo>
                  <a:pt x="15" y="827"/>
                </a:lnTo>
                <a:lnTo>
                  <a:pt x="0" y="825"/>
                </a:lnTo>
                <a:lnTo>
                  <a:pt x="19" y="806"/>
                </a:lnTo>
                <a:lnTo>
                  <a:pt x="38" y="790"/>
                </a:lnTo>
                <a:lnTo>
                  <a:pt x="58" y="777"/>
                </a:lnTo>
                <a:lnTo>
                  <a:pt x="77" y="765"/>
                </a:lnTo>
                <a:lnTo>
                  <a:pt x="94" y="758"/>
                </a:lnTo>
                <a:lnTo>
                  <a:pt x="109" y="752"/>
                </a:lnTo>
                <a:lnTo>
                  <a:pt x="127" y="748"/>
                </a:lnTo>
                <a:lnTo>
                  <a:pt x="142" y="746"/>
                </a:lnTo>
                <a:lnTo>
                  <a:pt x="163" y="750"/>
                </a:lnTo>
                <a:lnTo>
                  <a:pt x="184" y="761"/>
                </a:lnTo>
                <a:lnTo>
                  <a:pt x="207" y="779"/>
                </a:lnTo>
                <a:lnTo>
                  <a:pt x="231" y="806"/>
                </a:lnTo>
                <a:lnTo>
                  <a:pt x="254" y="838"/>
                </a:lnTo>
                <a:lnTo>
                  <a:pt x="277" y="878"/>
                </a:lnTo>
                <a:lnTo>
                  <a:pt x="302" y="924"/>
                </a:lnTo>
                <a:lnTo>
                  <a:pt x="327" y="980"/>
                </a:lnTo>
                <a:lnTo>
                  <a:pt x="363" y="1063"/>
                </a:lnTo>
                <a:lnTo>
                  <a:pt x="409" y="982"/>
                </a:lnTo>
                <a:lnTo>
                  <a:pt x="457" y="901"/>
                </a:lnTo>
                <a:lnTo>
                  <a:pt x="507" y="823"/>
                </a:lnTo>
                <a:lnTo>
                  <a:pt x="561" y="744"/>
                </a:lnTo>
                <a:lnTo>
                  <a:pt x="615" y="669"/>
                </a:lnTo>
                <a:lnTo>
                  <a:pt x="672" y="596"/>
                </a:lnTo>
                <a:lnTo>
                  <a:pt x="732" y="524"/>
                </a:lnTo>
                <a:lnTo>
                  <a:pt x="795" y="453"/>
                </a:lnTo>
                <a:lnTo>
                  <a:pt x="859" y="385"/>
                </a:lnTo>
                <a:lnTo>
                  <a:pt x="924" y="320"/>
                </a:lnTo>
                <a:lnTo>
                  <a:pt x="989" y="259"/>
                </a:lnTo>
                <a:lnTo>
                  <a:pt x="1055" y="199"/>
                </a:lnTo>
                <a:lnTo>
                  <a:pt x="1124" y="144"/>
                </a:lnTo>
                <a:lnTo>
                  <a:pt x="1191" y="92"/>
                </a:lnTo>
                <a:lnTo>
                  <a:pt x="1260" y="44"/>
                </a:lnTo>
                <a:lnTo>
                  <a:pt x="1331" y="0"/>
                </a:lnTo>
                <a:close/>
              </a:path>
            </a:pathLst>
          </a:custGeom>
          <a:gradFill>
            <a:gsLst>
              <a:gs pos="0">
                <a:srgbClr val="E30000"/>
              </a:gs>
              <a:gs pos="100000">
                <a:srgbClr val="760303"/>
              </a:gs>
            </a:gsLst>
            <a:lin ang="540000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80" tIns="34290" rIns="68580" bIns="3429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  <a:cs typeface="+mn-cs"/>
              </a:defRPr>
            </a:lvl9pPr>
          </a:lstStyle>
          <a:p>
            <a:endParaRPr lang="zh-CN" altLang="en-US" sz="16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bldLvl="0" animBg="1"/>
      <p:bldP spid="35" grpId="1" bldLvl="0" animBg="1"/>
      <p:bldP spid="36" grpId="0" bldLvl="0" animBg="1"/>
      <p:bldP spid="36" grpId="1" bldLvl="0" animBg="1"/>
      <p:bldP spid="37" grpId="0" bldLvl="0" animBg="1"/>
      <p:bldP spid="37" grpId="1" bldLvl="0" animBg="1"/>
      <p:bldP spid="38" grpId="0" bldLvl="0" animBg="1"/>
      <p:bldP spid="38" grpId="1" bldLvl="0" animBg="1"/>
      <p:bldP spid="39" grpId="0" bldLvl="0" animBg="1"/>
      <p:bldP spid="39" grpId="1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绝</a:t>
            </a:r>
            <a:r>
              <a:rPr lang="zh-CN" altLang="en-US" dirty="0" smtClean="0"/>
              <a:t>对定位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绝</a:t>
            </a:r>
            <a:r>
              <a:rPr lang="zh-CN" altLang="en-US" dirty="0" smtClean="0"/>
              <a:t>对定位对称设置</a:t>
            </a:r>
            <a:endParaRPr lang="en-US" altLang="zh-CN" dirty="0" smtClean="0"/>
          </a:p>
          <a:p>
            <a:pPr lvl="1"/>
            <a:endParaRPr lang="zh-CN" altLang="en-US" dirty="0">
              <a:solidFill>
                <a:srgbClr val="FF0000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346447" y="1207784"/>
            <a:ext cx="4250690" cy="1813560"/>
            <a:chOff x="9951" y="3022"/>
            <a:chExt cx="6694" cy="2856"/>
          </a:xfrm>
        </p:grpSpPr>
        <p:sp>
          <p:nvSpPr>
            <p:cNvPr id="11" name="矩形 10"/>
            <p:cNvSpPr/>
            <p:nvPr/>
          </p:nvSpPr>
          <p:spPr>
            <a:xfrm>
              <a:off x="9951" y="3022"/>
              <a:ext cx="6694" cy="2857"/>
            </a:xfrm>
            <a:prstGeom prst="rect">
              <a:avLst/>
            </a:prstGeom>
            <a:solidFill>
              <a:schemeClr val="bg1"/>
            </a:solidFill>
            <a:ln w="50800" cmpd="sng">
              <a:solidFill>
                <a:srgbClr val="FFC0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>
              <a:off x="14844" y="3742"/>
              <a:ext cx="1417" cy="1417"/>
            </a:xfrm>
            <a:prstGeom prst="rect">
              <a:avLst/>
            </a:prstGeom>
            <a:gradFill>
              <a:gsLst>
                <a:gs pos="0">
                  <a:srgbClr val="9EE256"/>
                </a:gs>
                <a:gs pos="100000">
                  <a:srgbClr val="52762D"/>
                </a:gs>
              </a:gsLst>
              <a:lin ang="5400000" scaled="0"/>
            </a:gra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>
                  <a:latin typeface="微软雅黑" panose="020B0503020204020204" pitchFamily="34" charset="-122"/>
                  <a:ea typeface="微软雅黑" panose="020B0503020204020204" pitchFamily="34" charset="-122"/>
                </a:rPr>
                <a:t>div</a:t>
              </a:r>
              <a:endParaRPr lang="en-US" altLang="zh-CN"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0311" y="3742"/>
              <a:ext cx="1417" cy="1417"/>
            </a:xfrm>
            <a:prstGeom prst="rect">
              <a:avLst/>
            </a:prstGeom>
            <a:solidFill>
              <a:srgbClr val="C0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div</a:t>
              </a:r>
              <a:endPara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4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37887" y="2709559"/>
            <a:ext cx="4098290" cy="1108710"/>
          </a:xfrm>
          <a:prstGeom prst="rect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4412" y="4075986"/>
            <a:ext cx="3218815" cy="1637665"/>
          </a:xfrm>
          <a:prstGeom prst="rect">
            <a:avLst/>
          </a:prstGeom>
          <a:ln w="12700" cmpd="sng">
            <a:noFill/>
            <a:prstDash val="solid"/>
          </a:ln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7032" y="4066461"/>
            <a:ext cx="3204845" cy="16471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固定</a:t>
            </a:r>
            <a:r>
              <a:rPr lang="zh-CN" altLang="en-US" dirty="0" smtClean="0"/>
              <a:t>定位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固定</a:t>
            </a:r>
            <a:r>
              <a:rPr lang="zh-CN" altLang="en-US" dirty="0" smtClean="0"/>
              <a:t>定位 </a:t>
            </a:r>
            <a:r>
              <a:rPr lang="en-US" altLang="zh-CN" dirty="0"/>
              <a:t>——</a:t>
            </a:r>
            <a:r>
              <a:rPr lang="en-US" altLang="zh-CN" dirty="0" smtClean="0"/>
              <a:t> </a:t>
            </a:r>
            <a:r>
              <a:rPr lang="en-US" altLang="zh-CN" b="1" dirty="0" err="1">
                <a:solidFill>
                  <a:srgbClr val="FF0000"/>
                </a:solidFill>
              </a:rPr>
              <a:t>position:fixed</a:t>
            </a:r>
            <a:r>
              <a:rPr lang="en-US" altLang="zh-CN" b="1" dirty="0">
                <a:solidFill>
                  <a:srgbClr val="FF0000"/>
                </a:solidFill>
              </a:rPr>
              <a:t>;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与</a:t>
            </a:r>
            <a:r>
              <a:rPr lang="en-US" altLang="zh-CN" dirty="0"/>
              <a:t>left</a:t>
            </a:r>
            <a:r>
              <a:rPr lang="zh-CN" altLang="en-US" dirty="0"/>
              <a:t>，</a:t>
            </a:r>
            <a:r>
              <a:rPr lang="en-US" altLang="zh-CN" dirty="0"/>
              <a:t>right</a:t>
            </a:r>
            <a:r>
              <a:rPr lang="zh-CN" altLang="en-US" dirty="0"/>
              <a:t>，</a:t>
            </a:r>
            <a:r>
              <a:rPr lang="en-US" altLang="zh-CN" dirty="0"/>
              <a:t>top</a:t>
            </a:r>
            <a:r>
              <a:rPr lang="zh-CN" altLang="en-US" dirty="0"/>
              <a:t>，</a:t>
            </a:r>
            <a:r>
              <a:rPr lang="en-US" altLang="zh-CN" dirty="0"/>
              <a:t>bottom</a:t>
            </a:r>
            <a:r>
              <a:rPr lang="zh-CN" altLang="en-US" dirty="0"/>
              <a:t>等属性共同使用</a:t>
            </a:r>
            <a:endParaRPr lang="zh-CN" altLang="en-US" dirty="0"/>
          </a:p>
          <a:p>
            <a:pPr lvl="1"/>
            <a:r>
              <a:rPr lang="zh-CN" altLang="en-US" dirty="0"/>
              <a:t> 相对于浏览器窗口进行</a:t>
            </a:r>
            <a:r>
              <a:rPr lang="zh-CN" altLang="en-US" dirty="0" smtClean="0"/>
              <a:t>定位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定位与浮动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5213058"/>
          </a:xfrm>
        </p:spPr>
        <p:txBody>
          <a:bodyPr>
            <a:normAutofit/>
          </a:bodyPr>
          <a:lstStyle/>
          <a:p>
            <a:r>
              <a:rPr lang="en-US" altLang="zh-CN" dirty="0"/>
              <a:t>float</a:t>
            </a:r>
            <a:r>
              <a:rPr lang="zh-CN" altLang="en-US" dirty="0"/>
              <a:t>和</a:t>
            </a:r>
            <a:r>
              <a:rPr lang="en-US" altLang="zh-CN" dirty="0"/>
              <a:t>position</a:t>
            </a:r>
            <a:r>
              <a:rPr lang="zh-CN" altLang="en-US" dirty="0">
                <a:solidFill>
                  <a:srgbClr val="FF0000"/>
                </a:solidFill>
              </a:rPr>
              <a:t>相似点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都是将元素浮动起来</a:t>
            </a:r>
            <a:endParaRPr lang="zh-CN" altLang="en-US" dirty="0"/>
          </a:p>
          <a:p>
            <a:pPr lvl="1"/>
            <a:r>
              <a:rPr lang="zh-CN" altLang="en-US" dirty="0" smtClean="0"/>
              <a:t>元素</a:t>
            </a:r>
            <a:r>
              <a:rPr lang="zh-CN" altLang="en-US" dirty="0"/>
              <a:t>一旦设置就与父元素没关系</a:t>
            </a:r>
            <a:r>
              <a:rPr lang="zh-CN" altLang="en-US" dirty="0" smtClean="0"/>
              <a:t>了</a:t>
            </a:r>
            <a:endParaRPr lang="en-US" altLang="zh-CN" dirty="0" smtClean="0"/>
          </a:p>
          <a:p>
            <a:r>
              <a:rPr lang="en-US" altLang="zh-CN" dirty="0"/>
              <a:t>float</a:t>
            </a:r>
            <a:r>
              <a:rPr lang="zh-CN" altLang="en-US" dirty="0"/>
              <a:t>和</a:t>
            </a:r>
            <a:r>
              <a:rPr lang="en-US" altLang="zh-CN" dirty="0"/>
              <a:t>position</a:t>
            </a:r>
            <a:r>
              <a:rPr lang="zh-CN" altLang="en-US" dirty="0" smtClean="0">
                <a:solidFill>
                  <a:srgbClr val="FF0000"/>
                </a:solidFill>
              </a:rPr>
              <a:t>不同点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pPr lvl="1"/>
            <a:r>
              <a:rPr lang="en-US" altLang="zh-CN" dirty="0"/>
              <a:t>position</a:t>
            </a:r>
            <a:r>
              <a:rPr lang="zh-CN" altLang="en-US" dirty="0"/>
              <a:t>与</a:t>
            </a:r>
            <a:r>
              <a:rPr lang="en-US" altLang="zh-CN" dirty="0"/>
              <a:t>top</a:t>
            </a:r>
            <a:r>
              <a:rPr lang="zh-CN" altLang="en-US" dirty="0"/>
              <a:t>、</a:t>
            </a:r>
            <a:r>
              <a:rPr lang="en-US" altLang="zh-CN" dirty="0"/>
              <a:t>left</a:t>
            </a:r>
            <a:r>
              <a:rPr lang="zh-CN" altLang="en-US" dirty="0"/>
              <a:t>等配套使用</a:t>
            </a:r>
            <a:endParaRPr lang="zh-CN" altLang="en-US" dirty="0"/>
          </a:p>
          <a:p>
            <a:pPr lvl="1"/>
            <a:r>
              <a:rPr lang="en-US" altLang="zh-CN" dirty="0" smtClean="0"/>
              <a:t>float</a:t>
            </a:r>
            <a:r>
              <a:rPr lang="zh-CN" altLang="en-US" dirty="0"/>
              <a:t>位置移动通过</a:t>
            </a:r>
            <a:r>
              <a:rPr lang="en-US" altLang="zh-CN" dirty="0"/>
              <a:t>margin</a:t>
            </a:r>
            <a:r>
              <a:rPr lang="zh-CN" altLang="en-US" dirty="0"/>
              <a:t>、</a:t>
            </a:r>
            <a:r>
              <a:rPr lang="en-US" altLang="zh-CN" dirty="0"/>
              <a:t>padding</a:t>
            </a:r>
            <a:r>
              <a:rPr lang="zh-CN" altLang="en-US" dirty="0"/>
              <a:t>等实现</a:t>
            </a:r>
            <a:endParaRPr lang="zh-CN" altLang="en-US" dirty="0"/>
          </a:p>
          <a:p>
            <a:pPr lvl="1"/>
            <a:r>
              <a:rPr lang="en-US" altLang="zh-CN" dirty="0" smtClean="0"/>
              <a:t>overflow</a:t>
            </a:r>
            <a:r>
              <a:rPr lang="zh-CN" altLang="en-US" dirty="0"/>
              <a:t>和</a:t>
            </a:r>
            <a:r>
              <a:rPr lang="en-US" altLang="zh-CN" dirty="0"/>
              <a:t>clear</a:t>
            </a:r>
            <a:r>
              <a:rPr lang="zh-CN" altLang="en-US" dirty="0"/>
              <a:t>对</a:t>
            </a:r>
            <a:r>
              <a:rPr lang="en-US" altLang="zh-CN" dirty="0"/>
              <a:t>position</a:t>
            </a:r>
            <a:r>
              <a:rPr lang="zh-CN" altLang="en-US" dirty="0"/>
              <a:t>无效</a:t>
            </a:r>
            <a:endParaRPr lang="zh-CN" altLang="en-US" dirty="0"/>
          </a:p>
          <a:p>
            <a:pPr lvl="1"/>
            <a:r>
              <a:rPr lang="zh-CN" altLang="en-US" dirty="0" smtClean="0"/>
              <a:t>布局</a:t>
            </a:r>
            <a:r>
              <a:rPr lang="zh-CN" altLang="en-US" dirty="0"/>
              <a:t>通常使用</a:t>
            </a:r>
            <a:r>
              <a:rPr lang="en-US" altLang="zh-CN" dirty="0"/>
              <a:t>float</a:t>
            </a:r>
            <a:r>
              <a:rPr lang="zh-CN" altLang="en-US" dirty="0"/>
              <a:t>，而不是</a:t>
            </a:r>
            <a:r>
              <a:rPr lang="en-US" altLang="zh-CN" dirty="0"/>
              <a:t>position</a:t>
            </a:r>
            <a:endParaRPr lang="en-US" altLang="zh-CN" dirty="0"/>
          </a:p>
          <a:p>
            <a:pPr lvl="1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本节内容</a:t>
              </a:r>
              <a:endPara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布局方法</a:t>
            </a:r>
            <a:endParaRPr lang="zh-CN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定位属性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PhotoShop简单应用</a:t>
            </a:r>
            <a:endParaRPr lang="zh-CN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堆叠顺序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>
            <a:normAutofit/>
          </a:bodyPr>
          <a:lstStyle/>
          <a:p>
            <a:r>
              <a:rPr lang="zh-CN" altLang="en-US" dirty="0"/>
              <a:t>堆叠</a:t>
            </a:r>
            <a:r>
              <a:rPr lang="zh-CN" altLang="en-US" dirty="0" smtClean="0"/>
              <a:t>顺序  </a:t>
            </a:r>
            <a:r>
              <a:rPr lang="en-US" altLang="zh-CN" dirty="0" smtClean="0"/>
              <a:t>——  </a:t>
            </a:r>
            <a:r>
              <a:rPr lang="en-US" altLang="zh-CN" b="1" dirty="0" smtClean="0">
                <a:solidFill>
                  <a:srgbClr val="FF0000"/>
                </a:solidFill>
              </a:rPr>
              <a:t>z-index</a:t>
            </a:r>
            <a:endParaRPr lang="en-US" altLang="zh-CN" b="1" dirty="0" smtClean="0">
              <a:solidFill>
                <a:srgbClr val="FF0000"/>
              </a:solidFill>
            </a:endParaRPr>
          </a:p>
          <a:p>
            <a:pPr lvl="1"/>
            <a:r>
              <a:rPr lang="zh-CN" altLang="en-US" dirty="0"/>
              <a:t>用于体现元素在</a:t>
            </a:r>
            <a:r>
              <a:rPr lang="en-US" altLang="zh-CN" dirty="0"/>
              <a:t>Z</a:t>
            </a:r>
            <a:r>
              <a:rPr lang="zh-CN" altLang="en-US" dirty="0"/>
              <a:t>轴空间的堆叠关系</a:t>
            </a:r>
            <a:endParaRPr lang="zh-CN" altLang="en-US" dirty="0"/>
          </a:p>
          <a:p>
            <a:pPr lvl="1"/>
            <a:r>
              <a:rPr lang="zh-CN" altLang="en-US" dirty="0" smtClean="0"/>
              <a:t>仅</a:t>
            </a:r>
            <a:r>
              <a:rPr lang="zh-CN" altLang="en-US" dirty="0"/>
              <a:t>能在定位元素上奏效</a:t>
            </a:r>
            <a:endParaRPr lang="zh-CN" altLang="en-US" dirty="0"/>
          </a:p>
          <a:p>
            <a:pPr lvl="1"/>
            <a:r>
              <a:rPr lang="zh-CN" altLang="en-US" dirty="0" smtClean="0"/>
              <a:t>大部分</a:t>
            </a:r>
            <a:r>
              <a:rPr lang="zh-CN" altLang="en-US" dirty="0"/>
              <a:t>情况以数字为取值</a:t>
            </a:r>
            <a:endParaRPr lang="zh-CN" altLang="en-US" dirty="0"/>
          </a:p>
          <a:p>
            <a:pPr lvl="1"/>
            <a:r>
              <a:rPr lang="zh-CN" altLang="en-US" dirty="0" smtClean="0"/>
              <a:t>可</a:t>
            </a:r>
            <a:r>
              <a:rPr lang="zh-CN" altLang="en-US" dirty="0"/>
              <a:t>为多个元素设置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本节内容</a:t>
              </a:r>
              <a:endPara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布局方法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定位属性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PhotoShop</a:t>
            </a:r>
            <a:r>
              <a:rPr lang="zh-CN" altLang="en-US" sz="28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简单应用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PhotoShop</a:t>
            </a:r>
            <a:r>
              <a:rPr lang="zh-CN" altLang="en-US" dirty="0"/>
              <a:t>工作界面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/>
          </p:cNvPicPr>
          <p:nvPr>
            <p:ph sz="half" idx="1"/>
          </p:nvPr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" t="275" b="7438"/>
          <a:stretch>
            <a:fillRect/>
          </a:stretch>
        </p:blipFill>
        <p:spPr bwMode="auto">
          <a:xfrm>
            <a:off x="914399" y="783771"/>
            <a:ext cx="9927772" cy="548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PhotoShop</a:t>
            </a:r>
            <a:r>
              <a:rPr lang="zh-CN" altLang="en-US" dirty="0" smtClean="0"/>
              <a:t>工作箱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/>
          </p:cNvPicPr>
          <p:nvPr>
            <p:ph sz="half" idx="1"/>
          </p:nvPr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3091" y="882654"/>
            <a:ext cx="6598285" cy="53294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PhotoShop</a:t>
            </a:r>
            <a:r>
              <a:rPr lang="zh-CN" altLang="en-US" dirty="0"/>
              <a:t>界面设置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68427"/>
            <a:ext cx="11106646" cy="4875092"/>
          </a:xfrm>
        </p:spPr>
        <p:txBody>
          <a:bodyPr/>
          <a:lstStyle/>
          <a:p>
            <a:r>
              <a:rPr lang="zh-CN" altLang="en-US" dirty="0"/>
              <a:t>编辑 </a:t>
            </a:r>
            <a:r>
              <a:rPr lang="en-US" altLang="zh-CN" dirty="0"/>
              <a:t>– </a:t>
            </a:r>
            <a:r>
              <a:rPr lang="zh-CN" altLang="en-US" dirty="0"/>
              <a:t>首选项 </a:t>
            </a:r>
            <a:r>
              <a:rPr lang="en-US" altLang="zh-CN" dirty="0"/>
              <a:t>– </a:t>
            </a:r>
            <a:r>
              <a:rPr lang="zh-CN" altLang="en-US" dirty="0"/>
              <a:t>单位与标尺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82940" y="1903853"/>
            <a:ext cx="8063845" cy="4324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PhotoShop</a:t>
            </a:r>
            <a:r>
              <a:rPr lang="zh-CN" altLang="en-US" dirty="0"/>
              <a:t>界面设置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/>
          <a:lstStyle/>
          <a:p>
            <a:r>
              <a:rPr lang="zh-CN" altLang="en-US" dirty="0"/>
              <a:t>新建：</a:t>
            </a:r>
            <a:r>
              <a:rPr lang="en-US" altLang="zh-CN" dirty="0"/>
              <a:t>Ctrl + N</a:t>
            </a:r>
            <a:endParaRPr lang="en-US" altLang="zh-CN" dirty="0"/>
          </a:p>
          <a:p>
            <a:r>
              <a:rPr lang="zh-CN" altLang="en-US" dirty="0"/>
              <a:t>移动：</a:t>
            </a:r>
            <a:r>
              <a:rPr lang="en-US" altLang="zh-CN" dirty="0"/>
              <a:t>V</a:t>
            </a:r>
            <a:endParaRPr lang="en-US" altLang="zh-CN" dirty="0"/>
          </a:p>
          <a:p>
            <a:r>
              <a:rPr lang="zh-CN" altLang="en-US" dirty="0"/>
              <a:t>选区工具：</a:t>
            </a:r>
            <a:r>
              <a:rPr lang="en-US" altLang="zh-CN" dirty="0"/>
              <a:t>M</a:t>
            </a:r>
            <a:endParaRPr lang="en-US" altLang="zh-CN" dirty="0"/>
          </a:p>
          <a:p>
            <a:r>
              <a:rPr lang="zh-CN" altLang="en-US" dirty="0"/>
              <a:t>吸管工具：</a:t>
            </a:r>
            <a:r>
              <a:rPr lang="en-US" altLang="zh-CN" dirty="0"/>
              <a:t>I</a:t>
            </a:r>
            <a:endParaRPr lang="en-US" altLang="zh-CN" dirty="0"/>
          </a:p>
          <a:p>
            <a:r>
              <a:rPr lang="zh-CN" altLang="en-US" dirty="0"/>
              <a:t>切片工具：</a:t>
            </a:r>
            <a:r>
              <a:rPr lang="en-US" altLang="zh-CN" dirty="0"/>
              <a:t>C</a:t>
            </a:r>
            <a:endParaRPr lang="en-US" altLang="zh-CN" dirty="0"/>
          </a:p>
          <a:p>
            <a:r>
              <a:rPr lang="zh-CN" altLang="en-US" dirty="0"/>
              <a:t>文字工具：</a:t>
            </a:r>
            <a:r>
              <a:rPr lang="en-US" altLang="zh-CN" dirty="0"/>
              <a:t>T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 smtClean="0"/>
              <a:t>PhotoShop</a:t>
            </a:r>
            <a:r>
              <a:rPr lang="zh-CN" altLang="en-US" dirty="0"/>
              <a:t>界面设置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82941"/>
            <a:ext cx="11106646" cy="4875092"/>
          </a:xfrm>
        </p:spPr>
        <p:txBody>
          <a:bodyPr/>
          <a:lstStyle/>
          <a:p>
            <a:r>
              <a:rPr lang="zh-CN" altLang="en-US" dirty="0" smtClean="0"/>
              <a:t>视图设置</a:t>
            </a:r>
            <a:endParaRPr lang="en-US" altLang="zh-CN" dirty="0" smtClean="0"/>
          </a:p>
          <a:p>
            <a:r>
              <a:rPr lang="zh-CN" altLang="en-US" dirty="0" smtClean="0"/>
              <a:t>窗口设置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Picture 3" descr="C:\Users\hl\Desktop\2017-12-24_210132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0106" y="783596"/>
            <a:ext cx="2948719" cy="5480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C:\Users\hl\Desktop\2017-12-24_21041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0401" y="1412594"/>
            <a:ext cx="3776882" cy="403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切图与切片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68427"/>
            <a:ext cx="11106646" cy="4875092"/>
          </a:xfrm>
        </p:spPr>
        <p:txBody>
          <a:bodyPr/>
          <a:lstStyle/>
          <a:p>
            <a:r>
              <a:rPr lang="zh-CN" altLang="en-US" dirty="0" smtClean="0"/>
              <a:t>切图与切片</a:t>
            </a:r>
            <a:endParaRPr lang="en-US" altLang="zh-CN" dirty="0" smtClean="0"/>
          </a:p>
          <a:p>
            <a:pPr lvl="1"/>
            <a:r>
              <a:rPr lang="zh-CN" altLang="en-US" dirty="0"/>
              <a:t>切图，是一种网页制作技术，它将设计稿效果图转换为网页的图形元件。</a:t>
            </a:r>
            <a:r>
              <a:rPr lang="en-US" altLang="zh-CN" dirty="0"/>
              <a:t>Photoshop</a:t>
            </a:r>
            <a:r>
              <a:rPr lang="zh-CN" altLang="en-US" dirty="0"/>
              <a:t>、</a:t>
            </a:r>
            <a:r>
              <a:rPr lang="en-US" altLang="zh-CN" dirty="0"/>
              <a:t>Fireworks</a:t>
            </a:r>
            <a:r>
              <a:rPr lang="zh-CN" altLang="en-US" dirty="0"/>
              <a:t>提供了切图技术。</a:t>
            </a:r>
            <a:endParaRPr lang="en-US" altLang="zh-CN" dirty="0"/>
          </a:p>
          <a:p>
            <a:pPr lvl="1"/>
            <a:r>
              <a:rPr lang="zh-CN" altLang="en-US" dirty="0"/>
              <a:t>切片，是切图的直接结果，切图实际上就将图切分为一系列的切片。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切图与切片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/>
          <a:lstStyle/>
          <a:p>
            <a:r>
              <a:rPr lang="zh-CN" altLang="en-US" dirty="0" smtClean="0"/>
              <a:t>切图操作</a:t>
            </a:r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Picture 3" descr="C:\Users\hl\Desktop\2017-12-24_213456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307" y="1843515"/>
            <a:ext cx="9886767" cy="4117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切图与切片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5271116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切片线条</a:t>
            </a:r>
            <a:endParaRPr lang="en-US" altLang="zh-CN" dirty="0" smtClean="0"/>
          </a:p>
          <a:p>
            <a:pPr lvl="1"/>
            <a:r>
              <a:rPr lang="zh-CN" altLang="en-US" dirty="0"/>
              <a:t>即切片的边界。</a:t>
            </a:r>
            <a:r>
              <a:rPr lang="zh-CN" altLang="en-US" dirty="0">
                <a:solidFill>
                  <a:srgbClr val="C00000"/>
                </a:solidFill>
              </a:rPr>
              <a:t>实线</a:t>
            </a:r>
            <a:r>
              <a:rPr lang="zh-CN" altLang="en-US" dirty="0"/>
              <a:t>指用户切片，</a:t>
            </a:r>
            <a:r>
              <a:rPr lang="zh-CN" altLang="en-US" dirty="0">
                <a:solidFill>
                  <a:srgbClr val="C00000"/>
                </a:solidFill>
              </a:rPr>
              <a:t>虚线</a:t>
            </a:r>
            <a:r>
              <a:rPr lang="zh-CN" altLang="en-US" dirty="0"/>
              <a:t>指自动切片。</a:t>
            </a:r>
            <a:endParaRPr lang="zh-CN" altLang="en-US" dirty="0"/>
          </a:p>
          <a:p>
            <a:r>
              <a:rPr lang="zh-CN" altLang="en-US" dirty="0" smtClean="0"/>
              <a:t>切片颜色</a:t>
            </a:r>
            <a:endParaRPr lang="en-US" altLang="zh-CN" dirty="0" smtClean="0"/>
          </a:p>
          <a:p>
            <a:pPr lvl="1"/>
            <a:r>
              <a:rPr lang="zh-CN" altLang="en-US" dirty="0"/>
              <a:t>默认带</a:t>
            </a:r>
            <a:r>
              <a:rPr lang="zh-CN" altLang="en-US" dirty="0">
                <a:solidFill>
                  <a:srgbClr val="C00000"/>
                </a:solidFill>
              </a:rPr>
              <a:t>蓝色标记</a:t>
            </a:r>
            <a:r>
              <a:rPr lang="zh-CN" altLang="en-US" dirty="0"/>
              <a:t>为用户切片，带</a:t>
            </a:r>
            <a:r>
              <a:rPr lang="zh-CN" altLang="en-US" dirty="0">
                <a:solidFill>
                  <a:srgbClr val="C00000"/>
                </a:solidFill>
              </a:rPr>
              <a:t>灰色标记</a:t>
            </a:r>
            <a:r>
              <a:rPr lang="zh-CN" altLang="en-US" dirty="0"/>
              <a:t>为自动</a:t>
            </a:r>
            <a:r>
              <a:rPr lang="zh-CN" altLang="en-US" dirty="0" smtClean="0"/>
              <a:t>切片。</a:t>
            </a:r>
            <a:endParaRPr lang="en-US" altLang="zh-CN" dirty="0" smtClean="0"/>
          </a:p>
          <a:p>
            <a:r>
              <a:rPr lang="zh-CN" altLang="en-US" dirty="0" smtClean="0"/>
              <a:t>切片编号</a:t>
            </a:r>
            <a:endParaRPr lang="en-US" altLang="zh-CN" dirty="0" smtClean="0"/>
          </a:p>
          <a:p>
            <a:pPr lvl="1"/>
            <a:r>
              <a:rPr lang="zh-CN" altLang="en-US" dirty="0"/>
              <a:t>切片从图片的左上角开始，从左到右，从上而下进行编号，如果更改切片位置或总数，切片会自动重新排序，所以</a:t>
            </a:r>
            <a:r>
              <a:rPr lang="zh-CN" altLang="en-US" dirty="0">
                <a:solidFill>
                  <a:srgbClr val="C00000"/>
                </a:solidFill>
              </a:rPr>
              <a:t>一般会为切片命名，而不使用自动生成的编号。</a:t>
            </a:r>
            <a:endParaRPr lang="zh-CN" altLang="en-US" dirty="0">
              <a:solidFill>
                <a:srgbClr val="C00000"/>
              </a:solidFill>
            </a:endParaRPr>
          </a:p>
          <a:p>
            <a:pPr lvl="1"/>
            <a:endParaRPr lang="zh-CN" altLang="en-US" dirty="0" smtClean="0"/>
          </a:p>
          <a:p>
            <a:pPr lvl="1"/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认识布局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422" y="852686"/>
            <a:ext cx="6272983" cy="5154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818" y="838614"/>
            <a:ext cx="7040453" cy="5282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3415" y="860414"/>
            <a:ext cx="8036784" cy="53215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969" y="752246"/>
            <a:ext cx="11105100" cy="5537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切图与切片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/>
          <a:lstStyle/>
          <a:p>
            <a:endParaRPr lang="en-US" altLang="zh-CN" dirty="0" smtClean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5" name="Picture 2" descr="C:\Users\hl\Desktop\2017-12-24_215358.png"/>
          <p:cNvPicPr>
            <a:picLocks noChangeAspect="1" noChangeArrowheads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9" r="-5259" b="5700"/>
          <a:stretch>
            <a:fillRect/>
          </a:stretch>
        </p:blipFill>
        <p:spPr bwMode="auto">
          <a:xfrm>
            <a:off x="189671" y="810329"/>
            <a:ext cx="5111001" cy="5471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2"/>
          <p:cNvGrpSpPr/>
          <p:nvPr/>
        </p:nvGrpSpPr>
        <p:grpSpPr bwMode="auto">
          <a:xfrm>
            <a:off x="7001682" y="3142682"/>
            <a:ext cx="3535219" cy="969489"/>
            <a:chOff x="-47369" y="-9656"/>
            <a:chExt cx="3535564" cy="969684"/>
          </a:xfrm>
        </p:grpSpPr>
        <p:grpSp>
          <p:nvGrpSpPr>
            <p:cNvPr id="7" name="Group 3"/>
            <p:cNvGrpSpPr/>
            <p:nvPr/>
          </p:nvGrpSpPr>
          <p:grpSpPr bwMode="auto">
            <a:xfrm>
              <a:off x="-47369" y="-9656"/>
              <a:ext cx="3535564" cy="969684"/>
              <a:chOff x="0" y="0"/>
              <a:chExt cx="3535680" cy="969264"/>
            </a:xfrm>
          </p:grpSpPr>
          <p:pic>
            <p:nvPicPr>
              <p:cNvPr id="9" name="圆角矩形 3"/>
              <p:cNvPicPr>
                <a:picLocks noChangeArrowheads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3535680" cy="96926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10" name="Text Box 5"/>
              <p:cNvSpPr txBox="1">
                <a:spLocks noChangeArrowheads="1"/>
              </p:cNvSpPr>
              <p:nvPr/>
            </p:nvSpPr>
            <p:spPr bwMode="auto">
              <a:xfrm>
                <a:off x="90071" y="52352"/>
                <a:ext cx="3353125" cy="78931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1pPr>
                <a:lvl2pPr marL="742950" indent="-285750"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2pPr>
                <a:lvl3pPr marL="1143000" indent="-228600"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3pPr>
                <a:lvl4pPr marL="1600200" indent="-228600"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4pPr>
                <a:lvl5pPr marL="2057400" indent="-228600" eaLnBrk="0" hangingPunct="0"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Times New Roman" panose="02020603050405020304" pitchFamily="18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8" name="文本框 2"/>
            <p:cNvSpPr txBox="1">
              <a:spLocks noChangeArrowheads="1"/>
            </p:cNvSpPr>
            <p:nvPr/>
          </p:nvSpPr>
          <p:spPr bwMode="auto">
            <a:xfrm>
              <a:off x="180969" y="192171"/>
              <a:ext cx="2944939" cy="4617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</a:defRPr>
              </a:lvl9pPr>
            </a:lstStyle>
            <a:p>
              <a:pPr eaLnBrk="1" hangingPunct="1"/>
              <a:r>
                <a:rPr lang="en-US" altLang="zh-CN" sz="24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2400" dirty="0" err="1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ctrl+shift+alt+s</a:t>
              </a:r>
              <a:r>
                <a:rPr lang="zh-CN" altLang="en-US" sz="2400" dirty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</a:t>
              </a:r>
              <a:endParaRPr lang="zh-CN" altLang="en-US" sz="24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文本框 8"/>
          <p:cNvSpPr txBox="1">
            <a:spLocks noChangeArrowheads="1"/>
          </p:cNvSpPr>
          <p:nvPr/>
        </p:nvSpPr>
        <p:spPr bwMode="auto">
          <a:xfrm>
            <a:off x="5694082" y="1629177"/>
            <a:ext cx="6089016" cy="523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文件 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（导出）</a:t>
            </a:r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 </a:t>
            </a:r>
            <a:r>
              <a:rPr lang="zh-CN" altLang="en-US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存储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web</a:t>
            </a:r>
            <a:r>
              <a:rPr lang="zh-CN" altLang="en-US" sz="2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所用格式</a:t>
            </a:r>
            <a:endParaRPr lang="en-US" altLang="zh-CN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切图与切片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38895" y="853913"/>
            <a:ext cx="11106646" cy="4875092"/>
          </a:xfrm>
        </p:spPr>
        <p:txBody>
          <a:bodyPr/>
          <a:lstStyle/>
          <a:p>
            <a:r>
              <a:rPr lang="zh-CN" altLang="en-US" dirty="0" smtClean="0"/>
              <a:t>后续操作</a:t>
            </a:r>
            <a:endParaRPr lang="en-US" altLang="zh-CN" dirty="0" smtClean="0"/>
          </a:p>
          <a:p>
            <a:pPr lvl="1"/>
            <a:r>
              <a:rPr lang="zh-CN" altLang="en-US" dirty="0" smtClean="0"/>
              <a:t>确定</a:t>
            </a:r>
            <a:r>
              <a:rPr lang="zh-CN" altLang="en-US" dirty="0"/>
              <a:t>当前选中的为用户</a:t>
            </a:r>
            <a:r>
              <a:rPr lang="zh-CN" altLang="en-US" dirty="0" smtClean="0"/>
              <a:t>切片</a:t>
            </a:r>
            <a:endParaRPr lang="zh-CN" altLang="en-US" dirty="0"/>
          </a:p>
          <a:p>
            <a:pPr lvl="1"/>
            <a:r>
              <a:rPr lang="zh-CN" altLang="en-US" dirty="0"/>
              <a:t>确定切片存储类型：</a:t>
            </a:r>
            <a:r>
              <a:rPr lang="en-US" altLang="zh-CN" dirty="0" smtClean="0"/>
              <a:t>jpg/gif/</a:t>
            </a:r>
            <a:r>
              <a:rPr lang="en-US" altLang="zh-CN" dirty="0" err="1" smtClean="0"/>
              <a:t>png</a:t>
            </a:r>
            <a:endParaRPr lang="en-US" altLang="zh-CN" dirty="0"/>
          </a:p>
          <a:p>
            <a:pPr lvl="1"/>
            <a:r>
              <a:rPr lang="zh-CN" altLang="en-US" dirty="0"/>
              <a:t>切片存储质量：高</a:t>
            </a:r>
            <a:r>
              <a:rPr lang="en-US" altLang="zh-CN" dirty="0"/>
              <a:t>/</a:t>
            </a:r>
            <a:r>
              <a:rPr lang="zh-CN" altLang="en-US" dirty="0"/>
              <a:t>中</a:t>
            </a:r>
            <a:r>
              <a:rPr lang="en-US" altLang="zh-CN" dirty="0"/>
              <a:t>/</a:t>
            </a:r>
            <a:r>
              <a:rPr lang="zh-CN" altLang="en-US" dirty="0"/>
              <a:t>低</a:t>
            </a:r>
            <a:endParaRPr lang="zh-CN" altLang="en-US" dirty="0"/>
          </a:p>
          <a:p>
            <a:pPr marL="0" indent="0"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0" y="1349"/>
            <a:ext cx="12158986" cy="6856571"/>
          </a:xfrm>
          <a:prstGeom prst="rect">
            <a:avLst/>
          </a:prstGeom>
          <a:solidFill>
            <a:srgbClr val="1B90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弦形 5"/>
          <p:cNvSpPr/>
          <p:nvPr/>
        </p:nvSpPr>
        <p:spPr>
          <a:xfrm rot="13350635">
            <a:off x="1250055" y="-6715551"/>
            <a:ext cx="10288031" cy="12991298"/>
          </a:xfrm>
          <a:prstGeom prst="chord">
            <a:avLst>
              <a:gd name="adj1" fmla="val 4600706"/>
              <a:gd name="adj2" fmla="val 1895490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等腰三角形 9"/>
          <p:cNvSpPr/>
          <p:nvPr/>
        </p:nvSpPr>
        <p:spPr>
          <a:xfrm rot="19813541" flipH="1">
            <a:off x="4220296" y="1495310"/>
            <a:ext cx="332574" cy="386001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 flipH="1">
            <a:off x="10364850" y="2606212"/>
            <a:ext cx="1291321" cy="1238627"/>
            <a:chOff x="1720243" y="1975504"/>
            <a:chExt cx="1202722" cy="831130"/>
          </a:xfrm>
        </p:grpSpPr>
        <p:sp>
          <p:nvSpPr>
            <p:cNvPr id="12" name="等腰三角形 11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等腰三角形 13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等腰三角形 14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等腰三角形 15"/>
          <p:cNvSpPr/>
          <p:nvPr/>
        </p:nvSpPr>
        <p:spPr>
          <a:xfrm rot="19813541" flipH="1">
            <a:off x="5642808" y="4267777"/>
            <a:ext cx="332574" cy="386001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830407" y="3244254"/>
            <a:ext cx="1764297" cy="1345285"/>
            <a:chOff x="1720243" y="1975504"/>
            <a:chExt cx="1202722" cy="831130"/>
          </a:xfrm>
        </p:grpSpPr>
        <p:sp>
          <p:nvSpPr>
            <p:cNvPr id="18" name="等腰三角形 17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solidFill>
              <a:srgbClr val="93B78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solidFill>
              <a:srgbClr val="55C1E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等腰三角形 20"/>
            <p:cNvSpPr/>
            <p:nvPr/>
          </p:nvSpPr>
          <p:spPr>
            <a:xfrm rot="19813541" flipH="1">
              <a:off x="1720243" y="2198028"/>
              <a:ext cx="443524" cy="386081"/>
            </a:xfrm>
            <a:prstGeom prst="triangle">
              <a:avLst/>
            </a:prstGeom>
            <a:solidFill>
              <a:srgbClr val="FDCD5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" name="等腰三角形 21"/>
          <p:cNvSpPr/>
          <p:nvPr/>
        </p:nvSpPr>
        <p:spPr>
          <a:xfrm rot="18000000" flipH="1">
            <a:off x="4160906" y="5219952"/>
            <a:ext cx="443432" cy="28950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等腰三角形 22"/>
          <p:cNvSpPr/>
          <p:nvPr/>
        </p:nvSpPr>
        <p:spPr>
          <a:xfrm rot="1539679" flipH="1">
            <a:off x="2334191" y="5563215"/>
            <a:ext cx="332574" cy="38600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等腰三角形 23"/>
          <p:cNvSpPr/>
          <p:nvPr/>
        </p:nvSpPr>
        <p:spPr>
          <a:xfrm rot="20540864" flipH="1">
            <a:off x="2780721" y="6014181"/>
            <a:ext cx="500911" cy="608838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等腰三角形 24"/>
          <p:cNvSpPr/>
          <p:nvPr/>
        </p:nvSpPr>
        <p:spPr>
          <a:xfrm rot="6300000" flipH="1">
            <a:off x="9479703" y="5193462"/>
            <a:ext cx="443432" cy="289501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等腰三角形 25"/>
          <p:cNvSpPr/>
          <p:nvPr/>
        </p:nvSpPr>
        <p:spPr>
          <a:xfrm flipH="1">
            <a:off x="10522932" y="5952599"/>
            <a:ext cx="749779" cy="517417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等腰三角形 26"/>
          <p:cNvSpPr/>
          <p:nvPr/>
        </p:nvSpPr>
        <p:spPr>
          <a:xfrm rot="20540864" flipH="1">
            <a:off x="8769614" y="6281123"/>
            <a:ext cx="332574" cy="386001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等腰三角形 27"/>
          <p:cNvSpPr/>
          <p:nvPr/>
        </p:nvSpPr>
        <p:spPr>
          <a:xfrm rot="18000000" flipH="1">
            <a:off x="3743904" y="6291860"/>
            <a:ext cx="443432" cy="28950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等腰三角形 28"/>
          <p:cNvSpPr/>
          <p:nvPr/>
        </p:nvSpPr>
        <p:spPr>
          <a:xfrm rot="18000000" flipH="1">
            <a:off x="2487628" y="2546541"/>
            <a:ext cx="443432" cy="28950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等腰三角形 29"/>
          <p:cNvSpPr/>
          <p:nvPr/>
        </p:nvSpPr>
        <p:spPr>
          <a:xfrm rot="18000000" flipH="1">
            <a:off x="7665621" y="2835054"/>
            <a:ext cx="443432" cy="289501"/>
          </a:xfrm>
          <a:prstGeom prst="triangl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等腰三角形 31"/>
          <p:cNvSpPr/>
          <p:nvPr/>
        </p:nvSpPr>
        <p:spPr>
          <a:xfrm rot="21257021" flipH="1">
            <a:off x="1625896" y="5451054"/>
            <a:ext cx="702799" cy="75485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418598" y="1999910"/>
            <a:ext cx="4854535" cy="1969770"/>
          </a:xfrm>
          <a:prstGeom prst="rect">
            <a:avLst/>
          </a:prstGeom>
          <a:noFill/>
        </p:spPr>
        <p:txBody>
          <a:bodyPr wrap="square" lIns="108850" tIns="54425" rIns="108850" bIns="54425" rtlCol="0">
            <a:spAutoFit/>
          </a:bodyPr>
          <a:lstStyle/>
          <a:p>
            <a:pPr algn="ctr"/>
            <a:r>
              <a:rPr lang="zh-CN" altLang="en-US" sz="64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   谢</a:t>
            </a:r>
            <a:endParaRPr lang="en-US" altLang="zh-CN" sz="6400" b="1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5700" b="1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</a:t>
            </a:r>
            <a:r>
              <a:rPr lang="en-US" altLang="zh-CN" sz="57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</a:t>
            </a:r>
            <a:endParaRPr lang="zh-CN" altLang="en-US" sz="6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网页布局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网页布局</a:t>
            </a:r>
            <a:endParaRPr lang="zh-CN" altLang="en-US" dirty="0"/>
          </a:p>
          <a:p>
            <a:pPr lvl="1"/>
            <a:r>
              <a:rPr lang="zh-CN" altLang="en-US" dirty="0"/>
              <a:t>网页布局是指</a:t>
            </a:r>
            <a:r>
              <a:rPr lang="zh-CN" altLang="en-US" dirty="0">
                <a:solidFill>
                  <a:srgbClr val="C00000"/>
                </a:solidFill>
              </a:rPr>
              <a:t>网页内容在页面上所处位置的</a:t>
            </a:r>
            <a:r>
              <a:rPr lang="zh-CN" altLang="en-US" dirty="0" smtClean="0">
                <a:solidFill>
                  <a:srgbClr val="C00000"/>
                </a:solidFill>
              </a:rPr>
              <a:t>设计</a:t>
            </a:r>
            <a:r>
              <a:rPr lang="zh-CN" altLang="en-US" dirty="0" smtClean="0">
                <a:sym typeface="+mn-ea"/>
              </a:rPr>
              <a:t>。</a:t>
            </a:r>
            <a:endParaRPr lang="zh-CN" altLang="en-US" dirty="0"/>
          </a:p>
          <a:p>
            <a:r>
              <a:rPr lang="zh-CN" altLang="en-US" sz="3000" dirty="0" smtClean="0"/>
              <a:t>网页布局的宗旨</a:t>
            </a:r>
            <a:endParaRPr lang="zh-CN" altLang="en-US" dirty="0">
              <a:sym typeface="+mn-ea"/>
            </a:endParaRPr>
          </a:p>
          <a:p>
            <a:pPr lvl="1"/>
            <a:r>
              <a:rPr lang="zh-CN" altLang="en-US" dirty="0"/>
              <a:t>由</a:t>
            </a:r>
            <a:r>
              <a:rPr lang="zh-CN" altLang="en-US" dirty="0" smtClean="0"/>
              <a:t>整体到局部</a:t>
            </a:r>
            <a:endParaRPr lang="zh-CN" altLang="en-US" dirty="0"/>
          </a:p>
          <a:p>
            <a:pPr lvl="1"/>
            <a:endParaRPr lang="zh-CN" altLang="en-US" dirty="0">
              <a:sym typeface="+mn-ea"/>
            </a:endParaRP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6483996" y="2465538"/>
            <a:ext cx="4660299" cy="315184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布局标签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布局标签 </a:t>
            </a:r>
            <a:r>
              <a:rPr dirty="0" smtClean="0"/>
              <a:t>——</a:t>
            </a:r>
            <a:r>
              <a:rPr lang="en-US" altLang="zh-CN" dirty="0" smtClean="0"/>
              <a:t> div</a:t>
            </a:r>
            <a:endParaRPr lang="zh-CN" altLang="en-US" dirty="0"/>
          </a:p>
          <a:p>
            <a:pPr lvl="1"/>
            <a:r>
              <a:rPr lang="zh-CN" altLang="en-US" dirty="0" smtClean="0"/>
              <a:t>相当于</a:t>
            </a:r>
            <a:r>
              <a:rPr lang="zh-CN" altLang="en-US" dirty="0"/>
              <a:t>一个容器（盒子</a:t>
            </a:r>
            <a:r>
              <a:rPr lang="zh-CN" altLang="en-US" dirty="0" smtClean="0"/>
              <a:t>）</a:t>
            </a:r>
            <a:endParaRPr lang="en-US" altLang="zh-CN" dirty="0" smtClean="0"/>
          </a:p>
          <a:p>
            <a:pPr lvl="1"/>
            <a:r>
              <a:rPr lang="zh-CN" altLang="en-US" dirty="0"/>
              <a:t>具有盒子模型的所有</a:t>
            </a:r>
            <a:r>
              <a:rPr lang="zh-CN" altLang="en-US" dirty="0" smtClean="0"/>
              <a:t>属性</a:t>
            </a:r>
            <a:r>
              <a:rPr lang="en-US" altLang="zh-CN" dirty="0" smtClean="0"/>
              <a:t>,</a:t>
            </a:r>
            <a:r>
              <a:rPr lang="zh-CN" altLang="en-US" dirty="0"/>
              <a:t>布局时用来控制元素之间的距离和相对位置</a:t>
            </a:r>
            <a:endParaRPr lang="en-US" altLang="zh-CN" dirty="0"/>
          </a:p>
          <a:p>
            <a:pPr lvl="1"/>
            <a:r>
              <a:rPr lang="zh-CN" altLang="en-US" dirty="0" smtClean="0"/>
              <a:t>可以</a:t>
            </a:r>
            <a:r>
              <a:rPr lang="zh-CN" altLang="en-US" dirty="0"/>
              <a:t>把文档分割为独立的、不同的部分</a:t>
            </a:r>
            <a:endParaRPr lang="en-US" altLang="zh-CN" dirty="0"/>
          </a:p>
          <a:p>
            <a:pPr lvl="1"/>
            <a:r>
              <a:rPr lang="zh-CN" altLang="en-US" dirty="0"/>
              <a:t>通过</a:t>
            </a:r>
            <a:r>
              <a:rPr lang="en-US" altLang="zh-CN" dirty="0"/>
              <a:t>id</a:t>
            </a:r>
            <a:r>
              <a:rPr lang="zh-CN" altLang="en-US" dirty="0"/>
              <a:t>或</a:t>
            </a:r>
            <a:r>
              <a:rPr lang="en-US" altLang="zh-CN" dirty="0"/>
              <a:t>class</a:t>
            </a:r>
            <a:r>
              <a:rPr lang="zh-CN" altLang="en-US" dirty="0"/>
              <a:t>属性区分不同的容器</a:t>
            </a:r>
            <a:endParaRPr lang="zh-CN" altLang="en-US" dirty="0"/>
          </a:p>
          <a:p>
            <a:pPr lvl="1"/>
            <a:endParaRPr lang="zh-CN" altLang="en-US" dirty="0">
              <a:sym typeface="+mn-ea"/>
            </a:endParaRPr>
          </a:p>
          <a:p>
            <a:pPr marL="363855" lvl="1" indent="0">
              <a:buFont typeface="Wingdings" panose="05000000000000000000" charset="0"/>
              <a:buNone/>
            </a:pP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4001" y="-55970"/>
            <a:ext cx="2708249" cy="6914070"/>
            <a:chOff x="2288" y="0"/>
            <a:chExt cx="4266" cy="10800"/>
          </a:xfrm>
        </p:grpSpPr>
        <p:sp>
          <p:nvSpPr>
            <p:cNvPr id="5" name="矩形 4"/>
            <p:cNvSpPr/>
            <p:nvPr/>
          </p:nvSpPr>
          <p:spPr>
            <a:xfrm>
              <a:off x="2288" y="0"/>
              <a:ext cx="4266" cy="10800"/>
            </a:xfrm>
            <a:prstGeom prst="rect">
              <a:avLst/>
            </a:prstGeom>
            <a:solidFill>
              <a:srgbClr val="1B90A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3557" y="2413"/>
              <a:ext cx="1884" cy="47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本节内容</a:t>
              </a:r>
              <a:endPara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1" name="等腰三角形 10"/>
          <p:cNvSpPr/>
          <p:nvPr/>
        </p:nvSpPr>
        <p:spPr>
          <a:xfrm rot="5400000" flipH="1">
            <a:off x="3964912" y="1178694"/>
            <a:ext cx="519307" cy="339036"/>
          </a:xfrm>
          <a:prstGeom prst="triangle">
            <a:avLst/>
          </a:prstGeom>
          <a:solidFill>
            <a:srgbClr val="1B90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框 18"/>
          <p:cNvSpPr txBox="1"/>
          <p:nvPr/>
        </p:nvSpPr>
        <p:spPr>
          <a:xfrm>
            <a:off x="4651716" y="1086641"/>
            <a:ext cx="4621011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布局概念、布局常见版式</a:t>
            </a:r>
            <a:endParaRPr lang="zh-CN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9"/>
          <p:cNvSpPr txBox="1"/>
          <p:nvPr/>
        </p:nvSpPr>
        <p:spPr>
          <a:xfrm>
            <a:off x="4651718" y="2474257"/>
            <a:ext cx="374708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布局方法</a:t>
            </a:r>
            <a:endParaRPr lang="zh-CN" altLang="en-US" sz="28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等腰三角形 13"/>
          <p:cNvSpPr/>
          <p:nvPr/>
        </p:nvSpPr>
        <p:spPr>
          <a:xfrm rot="5400000" flipH="1">
            <a:off x="3964912" y="2566310"/>
            <a:ext cx="519307" cy="339036"/>
          </a:xfrm>
          <a:prstGeom prst="triangle">
            <a:avLst/>
          </a:prstGeom>
          <a:solidFill>
            <a:srgbClr val="93B78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20"/>
          <p:cNvSpPr txBox="1"/>
          <p:nvPr/>
        </p:nvSpPr>
        <p:spPr>
          <a:xfrm>
            <a:off x="4651717" y="3861873"/>
            <a:ext cx="4370382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定位属性</a:t>
            </a:r>
            <a:endParaRPr lang="zh-CN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等腰三角形 15"/>
          <p:cNvSpPr/>
          <p:nvPr/>
        </p:nvSpPr>
        <p:spPr>
          <a:xfrm rot="5400000" flipH="1">
            <a:off x="3964912" y="3953926"/>
            <a:ext cx="519307" cy="339036"/>
          </a:xfrm>
          <a:prstGeom prst="triangle">
            <a:avLst/>
          </a:prstGeom>
          <a:solidFill>
            <a:srgbClr val="55C1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文本框 21"/>
          <p:cNvSpPr txBox="1"/>
          <p:nvPr/>
        </p:nvSpPr>
        <p:spPr>
          <a:xfrm>
            <a:off x="4651718" y="5249490"/>
            <a:ext cx="462101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dirty="0">
                <a:solidFill>
                  <a:srgbClr val="595E6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PhotoShop简单应用</a:t>
            </a:r>
            <a:endParaRPr lang="zh-CN" altLang="zh-CN" sz="2800" dirty="0">
              <a:solidFill>
                <a:srgbClr val="595E6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等腰三角形 17"/>
          <p:cNvSpPr/>
          <p:nvPr/>
        </p:nvSpPr>
        <p:spPr>
          <a:xfrm rot="5400000" flipH="1">
            <a:off x="3964912" y="5341542"/>
            <a:ext cx="519307" cy="339036"/>
          </a:xfrm>
          <a:prstGeom prst="triangle">
            <a:avLst/>
          </a:prstGeom>
          <a:solidFill>
            <a:srgbClr val="FDCD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893293" y="2792745"/>
            <a:ext cx="465294" cy="469990"/>
            <a:chOff x="2099842" y="1975504"/>
            <a:chExt cx="823123" cy="831130"/>
          </a:xfrm>
          <a:solidFill>
            <a:schemeClr val="bg1"/>
          </a:solidFill>
        </p:grpSpPr>
        <p:sp>
          <p:nvSpPr>
            <p:cNvPr id="3" name="等腰三角形 2"/>
            <p:cNvSpPr/>
            <p:nvPr/>
          </p:nvSpPr>
          <p:spPr>
            <a:xfrm rot="19813541" flipH="1">
              <a:off x="2099842" y="1975504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/>
            <p:cNvSpPr/>
            <p:nvPr/>
          </p:nvSpPr>
          <p:spPr>
            <a:xfrm rot="19813541" flipH="1">
              <a:off x="2099844" y="2420553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等腰三角形 25"/>
            <p:cNvSpPr/>
            <p:nvPr/>
          </p:nvSpPr>
          <p:spPr>
            <a:xfrm rot="19813541" flipH="1">
              <a:off x="2479441" y="2198028"/>
              <a:ext cx="443524" cy="38608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布局方法</a:t>
            </a:r>
            <a:endParaRPr lang="zh-CN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697573" y="5734730"/>
            <a:ext cx="1824432" cy="479245"/>
          </a:xfrm>
          <a:prstGeom prst="rect">
            <a:avLst/>
          </a:prstGeom>
          <a:noFill/>
        </p:spPr>
        <p:txBody>
          <a:bodyPr wrap="none" lIns="108850" tIns="54425" rIns="108850" bIns="54425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例子：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11_1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5" name="Picture 3" descr="C:\Users\hl\Desktop\2017-12-29_110126.png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4979" y="786492"/>
            <a:ext cx="11514137" cy="537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304007" y="786492"/>
            <a:ext cx="11514137" cy="95522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7" name="矩形 6"/>
          <p:cNvSpPr/>
          <p:nvPr/>
        </p:nvSpPr>
        <p:spPr>
          <a:xfrm>
            <a:off x="296753" y="1925844"/>
            <a:ext cx="11514137" cy="33838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  <p:sp>
        <p:nvSpPr>
          <p:cNvPr id="8" name="矩形 7"/>
          <p:cNvSpPr/>
          <p:nvPr/>
        </p:nvSpPr>
        <p:spPr>
          <a:xfrm>
            <a:off x="282239" y="2390291"/>
            <a:ext cx="11514137" cy="3823683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布局方法</a:t>
            </a:r>
            <a:endParaRPr lang="zh-CN" altLang="en-US" dirty="0"/>
          </a:p>
        </p:txBody>
      </p:sp>
      <p:sp>
        <p:nvSpPr>
          <p:cNvPr id="14" name="矩形 17"/>
          <p:cNvSpPr>
            <a:spLocks noChangeArrowheads="1"/>
          </p:cNvSpPr>
          <p:nvPr/>
        </p:nvSpPr>
        <p:spPr bwMode="auto">
          <a:xfrm>
            <a:off x="1034538" y="1095657"/>
            <a:ext cx="9007191" cy="7617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&lt;div&gt;…&lt;/div&gt;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是块级元素，如何将两个</a:t>
            </a:r>
            <a:r>
              <a:rPr lang="zh-CN" altLang="en-US" sz="29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块级元素并列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显示</a:t>
            </a:r>
            <a:endParaRPr lang="zh-CN" altLang="en-US" sz="2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31515" y="2433765"/>
            <a:ext cx="9953625" cy="3441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2357</Words>
  <Application>WPS 演示</Application>
  <PresentationFormat>自定义</PresentationFormat>
  <Paragraphs>350</Paragraphs>
  <Slides>42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2" baseType="lpstr">
      <vt:lpstr>Arial</vt:lpstr>
      <vt:lpstr>宋体</vt:lpstr>
      <vt:lpstr>Wingdings</vt:lpstr>
      <vt:lpstr>微软雅黑</vt:lpstr>
      <vt:lpstr>Wingdings</vt:lpstr>
      <vt:lpstr>Calibri</vt:lpstr>
      <vt:lpstr>Arial Unicode MS</vt:lpstr>
      <vt:lpstr>Calibri Light</vt:lpstr>
      <vt:lpstr>Times New Roman</vt:lpstr>
      <vt:lpstr>Office 主题</vt:lpstr>
      <vt:lpstr>PowerPoint 演示文稿</vt:lpstr>
      <vt:lpstr>PowerPoint 演示文稿</vt:lpstr>
      <vt:lpstr>PowerPoint 演示文稿</vt:lpstr>
      <vt:lpstr>认识布局</vt:lpstr>
      <vt:lpstr>网页布局</vt:lpstr>
      <vt:lpstr>布局标签</vt:lpstr>
      <vt:lpstr>PowerPoint 演示文稿</vt:lpstr>
      <vt:lpstr>布局方法</vt:lpstr>
      <vt:lpstr>布局方法</vt:lpstr>
      <vt:lpstr>布局方法</vt:lpstr>
      <vt:lpstr>布局方法</vt:lpstr>
      <vt:lpstr>布局方法</vt:lpstr>
      <vt:lpstr>布局方法</vt:lpstr>
      <vt:lpstr>布局方法</vt:lpstr>
      <vt:lpstr>布局方法</vt:lpstr>
      <vt:lpstr>页面搭建</vt:lpstr>
      <vt:lpstr>分析网页结构</vt:lpstr>
      <vt:lpstr>HTML代码实现网页结构</vt:lpstr>
      <vt:lpstr>CSS实现网页布局</vt:lpstr>
      <vt:lpstr>插入网页布内容</vt:lpstr>
      <vt:lpstr>PowerPoint 演示文稿</vt:lpstr>
      <vt:lpstr>定位</vt:lpstr>
      <vt:lpstr>定位属性</vt:lpstr>
      <vt:lpstr>相对定位</vt:lpstr>
      <vt:lpstr>绝对定位</vt:lpstr>
      <vt:lpstr>绝对定位</vt:lpstr>
      <vt:lpstr>绝对定位</vt:lpstr>
      <vt:lpstr>固定定位</vt:lpstr>
      <vt:lpstr>定位与浮动</vt:lpstr>
      <vt:lpstr>堆叠顺序</vt:lpstr>
      <vt:lpstr>PowerPoint 演示文稿</vt:lpstr>
      <vt:lpstr>PhotoShop工作界面</vt:lpstr>
      <vt:lpstr>PhotoShop工作箱</vt:lpstr>
      <vt:lpstr>PhotoShop界面设置</vt:lpstr>
      <vt:lpstr>PhotoShop界面设置</vt:lpstr>
      <vt:lpstr>PhotoShop界面设置</vt:lpstr>
      <vt:lpstr>切图与切片</vt:lpstr>
      <vt:lpstr>切图与切片</vt:lpstr>
      <vt:lpstr>切图与切片</vt:lpstr>
      <vt:lpstr>切图与切片</vt:lpstr>
      <vt:lpstr>切图与切片</vt:lpstr>
      <vt:lpstr>PowerPoint 演示文稿</vt:lpstr>
    </vt:vector>
  </TitlesOfParts>
  <Company>China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上官蔚蓝</dc:creator>
  <cp:lastModifiedBy>pc</cp:lastModifiedBy>
  <cp:revision>615</cp:revision>
  <dcterms:created xsi:type="dcterms:W3CDTF">2014-10-16T08:35:00Z</dcterms:created>
  <dcterms:modified xsi:type="dcterms:W3CDTF">2018-02-25T06:34:22Z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2052-10.1.0.7106</vt:lpwstr>
  </property>
</Properties>
</file>